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1" r:id="rId15"/>
    <p:sldId id="269" r:id="rId1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71507"/>
  </p:normalViewPr>
  <p:slideViewPr>
    <p:cSldViewPr snapToGrid="0" snapToObjects="1">
      <p:cViewPr varScale="1">
        <p:scale>
          <a:sx n="89" d="100"/>
          <a:sy n="89" d="100"/>
        </p:scale>
        <p:origin x="568"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7794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AGENCY-ONLY: Welcome the client and confirm the primary business question for the session. Replace bracketed fields before presenting. The agency is the visible strategic lead; ai12z is the platform enabling the work.</a:t>
            </a:r>
          </a:p>
          <a:p>
            <a:endParaRPr lang="en-US" dirty="0"/>
          </a:p>
          <a:p>
            <a:r>
              <a:rPr lang="en-US" dirty="0"/>
              <a:t>PREPARE BEFORE THE SESSION</a:t>
            </a:r>
          </a:p>
          <a:p>
            <a:r>
              <a:rPr lang="en-US" dirty="0"/>
              <a:t>- Confirm the business goal: qualified leads, enrollment, donations, applications, appointments, sales, or service adoption.</a:t>
            </a:r>
          </a:p>
          <a:p>
            <a:r>
              <a:rPr lang="en-US" dirty="0"/>
              <a:t>- Collect the inputs: primary domain, priority offering or program, audience, locations, languages, three to eight competitors, and priority pages.</a:t>
            </a:r>
          </a:p>
          <a:p>
            <a:r>
              <a:rPr lang="en-US" dirty="0"/>
              <a:t>- Agree on 10 to 20 questions that reflect how the intended audience researches, compares, and chooses.</a:t>
            </a:r>
          </a:p>
          <a:p>
            <a:r>
              <a:rPr lang="en-US" dirty="0"/>
              <a:t>- Run the right baseline: external visibility and website diagnostics for every client; add real questions and referral data only when the client has active ai12z experiences and enough history.</a:t>
            </a:r>
          </a:p>
          <a:p>
            <a:r>
              <a:rPr lang="en-US" dirty="0"/>
              <a:t>- Select five to seven findings that matter most. Do not paste every platform finding into the deck.</a:t>
            </a:r>
          </a:p>
          <a:p>
            <a:r>
              <a:rPr lang="en-US" dirty="0"/>
              <a:t>- Replace every bracketed field with client-specific results and remove any slide that does not apply.</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AGENCY-ONLY: Replace generic language with client-specific findings before presenting. Use only gaps supported by the baseline. Avoid overstating any single tactic, including llms.txt; it is part of readiness, not a silver bullet.</a:t>
            </a:r>
          </a:p>
          <a:p>
            <a:endParaRPr lang="en-US"/>
          </a:p>
          <a:p>
            <a:r>
              <a:rPr lang="en-US"/>
              <a:t>- Covers 40 to 55 minutes of the agenda. The outcome is an understanding of why visibility may be limited.</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AGENCY-ONLY: This is where the workshop becomes more concrete. For an active ai12z client, use observed questions, IDK themes, poorly answered themes, and competitive intent. For a new client, use stakeholder-validated questions and clearly say they are hypotheses to validate.</a:t>
            </a:r>
          </a:p>
          <a:p>
            <a:endParaRPr lang="en-US"/>
          </a:p>
          <a:p>
            <a:r>
              <a:rPr lang="en-US"/>
              <a:t>GUARDRAILS</a:t>
            </a:r>
          </a:p>
          <a:p>
            <a:r>
              <a:rPr lang="en-US"/>
              <a:t>- Do not present invented questions as customer data. Use observed ai12z questions only when the client has enough first-party history.</a:t>
            </a:r>
          </a:p>
          <a:p>
            <a:r>
              <a:rPr lang="en-US"/>
              <a:t>- Do not send sensitive data into prompts. Follow the client’s security, privacy, and legal requirements.</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AGENCY-ONLY: Use agency judgment to validate, deduplicate, and sequence platform recommendations. Keep the immediate roadmap to three priorities or fewer. The goal is momentum, not a giant backlog.</a:t>
            </a:r>
          </a:p>
          <a:p>
            <a:endParaRPr lang="en-US"/>
          </a:p>
          <a:p>
            <a:r>
              <a:rPr lang="en-US"/>
              <a:t>- Covers 55 to 70 minutes of the agenda. The outcome is agreement on what should change first.</a:t>
            </a:r>
          </a:p>
          <a:p>
            <a:r>
              <a:rPr lang="en-US"/>
              <a:t>- Do not treat every platform recommendation as an instruction. Combine and prioritize using agency and client context.</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AGENCY-ONLY: Confirm the first delivery cycle. Agree the retest method before implementation begins. Set expectations that external citations and recommendations may not change immediately after publication, which is why the same measurements must be repeated over time.</a:t>
            </a:r>
          </a:p>
          <a:p>
            <a:endParaRPr lang="en-US"/>
          </a:p>
          <a:p>
            <a:r>
              <a:rPr lang="en-US"/>
              <a:t>- Covers 70 to 85 minutes of the agenda, together with the ongoing optimization slide. The outcome is scope, owners, and cadence.</a:t>
            </a:r>
          </a:p>
          <a:p>
            <a:r>
              <a:rPr lang="en-US"/>
              <a:t>CONNECT VISIBILITY TO A BUSINESS OUTCOME</a:t>
            </a:r>
          </a:p>
          <a:p>
            <a:r>
              <a:rPr lang="en-US"/>
              <a:t>- Commercial organizations: qualified traffic, leads, demos, purchases, or pipeline. Universities: program discovery, inquiries, applications, or enrollment. Nonprofits: awareness, donations, volunteers, or service use. Government and public services: successful task completion and easier access to information.</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AGENCY-ONLY: Use this slide to introduce the agency’s ongoing service. Tailor the cadence to the proposed engagement and focus on the improvements the agency will deliver, not only the reports it will produce.</a:t>
            </a:r>
          </a:p>
          <a:p>
            <a:endParaRPr/>
          </a:p>
          <a:p>
            <a:r>
              <a:rPr lang="en-US"/>
              <a:t>- The recurring value cycle is measure, diagnose, improve, learn, then prove and repeat.</a:t>
            </a:r>
          </a:p>
          <a:p>
            <a:r>
              <a:rPr lang="en-US"/>
              <a:t>- Follow-on offers to scope from here: Implementation Sprint, Managed AI Visibility Service, and AI Experience and Insights.</a:t>
            </a:r>
          </a:p>
          <a:p>
            <a:endParaRPr lang="en-US"/>
          </a:p>
          <a:p>
            <a:r>
              <a:t>[Sources]</a:t>
            </a:r>
          </a:p>
          <a:p>
            <a:r>
              <a:t>- https://docs.ai12z.net/docs/geo-aeo-aio/ai-discoverability-overview</a:t>
            </a:r>
          </a:p>
          <a:p>
            <a:r>
              <a:t>- https://docs.ai12z.net/docs/geo-aeo-aio/consolidated-action-plan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AGENCY-ONLY: Complete these fields live or immediately after the session. Do not close with only a general recommendation to keep monitoring. Confirm the first action, owners, delivery scope, and retest date.</a:t>
            </a:r>
          </a:p>
          <a:p>
            <a:endParaRPr lang="en-US"/>
          </a:p>
          <a:p>
            <a:r>
              <a:rPr lang="en-US"/>
              <a:t>- Covers the final 5 minutes of the agenda. Closing question: which of these priorities should we begin with, what would you like our agency to own, and when should we retest the results?</a:t>
            </a:r>
          </a:p>
          <a:p>
            <a:r>
              <a:rPr lang="en-US"/>
              <a:t>AFTER THE SESSION</a:t>
            </a:r>
          </a:p>
          <a:p>
            <a:r>
              <a:rPr lang="en-US"/>
              <a:t>- Send the completed deck and action plan within two business days.</a:t>
            </a:r>
          </a:p>
          <a:p>
            <a:r>
              <a:rPr lang="en-US"/>
              <a:t>- Propose the implementation work the agency can own.</a:t>
            </a:r>
          </a:p>
          <a:p>
            <a:r>
              <a:rPr lang="en-US"/>
              <a:t>- Confirm client dependencies, approvals, access, and the retest date.</a:t>
            </a:r>
          </a:p>
          <a:p>
            <a:r>
              <a:rPr lang="en-US"/>
              <a:t>- Introduce the managed service when ongoing monitoring and delivery are appropriate.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AGENCY-ONLY: Set the expectation that this is a working session. The outcome is not a complete website rebuild during the meeting. The outcome is an agreed roadmap, ownership, and a way to measure whether the work improved AI discoverability.</a:t>
            </a:r>
          </a:p>
          <a:p>
            <a:endParaRPr lang="en-US"/>
          </a:p>
          <a:p>
            <a:r>
              <a:rPr lang="en-US"/>
              <a:t>PACING (90-MINUTE AGENDA)</a:t>
            </a:r>
          </a:p>
          <a:p>
            <a:r>
              <a:rPr lang="en-US"/>
              <a:t>- 0 to 10 min: why AI search changes discovery. 10 to 25 min: visibility baseline. 25 to 40 min: competitor findings. 40 to 55 min: content and technical gaps. 55 to 70 min: priority actions. 70 to 85 min: 90-day plan and ongoing service. 85 to 90 min: confirm decisions.</a:t>
            </a:r>
          </a:p>
          <a:p>
            <a:r>
              <a:rPr lang="en-US"/>
              <a:t>- Keep the session focused. This is a working session based on prepared client evidence, not a general AI lecture, a product demo, or a live report-building exercise.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AGENCY-ONLY: Frame GEO/AEO as additive to SEO. Search rankings still matter, but AI answers change the goal from “rank on a page of links” to “be cited, recommended, and trusted in a direct answer.”</a:t>
            </a:r>
          </a:p>
          <a:p>
            <a:endParaRPr lang="en-US"/>
          </a:p>
          <a:p>
            <a:r>
              <a:rPr lang="en-US"/>
              <a:t>- Covers the first 10 minutes of the agenda. The only outcome needed here is shared context.</a:t>
            </a:r>
          </a:p>
          <a:p>
            <a:r>
              <a:rPr lang="en-US"/>
              <a:t>- Useful framing: “We will show you how your organization appears for the questions that matter to your audience.”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AGENCY-ONLY: Clarify which areas are available for this client. Audience-question and referral evidence require sufficient first-party data from ai12z. Do not imply that every baseline includes all four on day one.</a:t>
            </a:r>
          </a:p>
          <a:p>
            <a:endParaRPr lang="en-US"/>
          </a:p>
          <a:p>
            <a:r>
              <a:rPr lang="en-US"/>
              <a:t>GUARDRAIL</a:t>
            </a:r>
          </a:p>
          <a:p>
            <a:r>
              <a:rPr lang="en-US"/>
              <a:t>- Do not overstate referral tracking. Describe attributable or detectable visits accurately and explain the measurement limits rather than implying complete attribution.</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AGENCY-ONLY: This slide is the key differentiator. ai12z does not only run external GEO reports. Because the assistant is on the client site, the platform can connect AI referrals to the exact questions people ask after they arrive. That creates a continuous optimization loop.</a:t>
            </a:r>
          </a:p>
          <a:p>
            <a:endParaRPr lang="en-US"/>
          </a:p>
          <a:p>
            <a:r>
              <a:rPr lang="en-US"/>
              <a:t>- Useful framing: “The platform provides connected evidence. Our role as your agency is to interpret it, implement the work, and help you improve over time.”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AGENCY-ONLY: Use the left side for prospects or newly configured clients. Use both sides only when the client already has ai12z deployed and enough history to make first-party signals meaningful.</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AGENCY-ONLY: Use this as the measurement menu. The workshop does not need to run every report in every session. Choose the evidence that supports the client’s business question and maturity level.</a:t>
            </a:r>
          </a:p>
          <a:p>
            <a:endParaRPr lang="en-US"/>
          </a:p>
          <a:p>
            <a:r>
              <a:rPr lang="en-US"/>
              <a:t>- Lead with the client question. The report name is secondary.</a:t>
            </a:r>
          </a:p>
          <a:p>
            <a:r>
              <a:rPr lang="en-US"/>
              <a:t>- Related capabilities not shown here include Agent Readiness, GEO Trend Comparison, and the Consolidated Action Plan. Introduce them only if the client asks.</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AGENCY-ONLY: Populate this slide before the workshop. Define the engines, question set, region, and run date. Never present sample metrics as client results. The most important point is repeatability: use the same question set and method when retesting.</a:t>
            </a:r>
          </a:p>
          <a:p>
            <a:endParaRPr lang="en-US" dirty="0"/>
          </a:p>
          <a:p>
            <a:r>
              <a:rPr lang="en-US" dirty="0"/>
              <a:t>GUARDRAILS</a:t>
            </a:r>
          </a:p>
          <a:p>
            <a:r>
              <a:rPr lang="en-US" dirty="0"/>
              <a:t>- Do not guarantee placement. AI platforms change and no provider controls their recommendations.</a:t>
            </a:r>
          </a:p>
          <a:p>
            <a:r>
              <a:rPr lang="en-US" dirty="0"/>
              <a:t>- Do not promise that a higher score automatically creates revenue. Ask what a valuable visitor should do next, then connect the visibility work to the client’s measurement plan.</a:t>
            </a:r>
          </a:p>
          <a:p>
            <a:r>
              <a:rPr lang="en-US" dirty="0"/>
              <a:t>- Do not claim improvement without a comparable retest using the same questions, platforms, pages, and appropriate timing.</a:t>
            </a:r>
          </a:p>
          <a:p>
            <a:r>
              <a:rPr lang="en-US" dirty="0"/>
              <a:t>- Covers 10 to 25 minutes of the agenda.</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AGENCY-ONLY: Select no more than four representative findings. Use the client’s actual language and named competitors. Treat these as discussion prompts that lead into the roadmap, not as a fixed taxonomy that must be fully completed.</a:t>
            </a:r>
          </a:p>
          <a:p>
            <a:endParaRPr lang="en-US"/>
          </a:p>
          <a:p>
            <a:r>
              <a:rPr lang="en-US"/>
              <a:t>- Covers 25 to 40 minutes of the agenda. The outcome is a shared view of where others have an advantage.</a:t>
            </a:r>
          </a:p>
          <a:p>
            <a:r>
              <a:rPr lang="en-US"/>
              <a:t>- Interpret, do not download. Explain what the findings mean for this client rather than reading the report aloud.</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92316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4F7FB"/>
          </a:solidFill>
          <a:ln w="12700">
            <a:solidFill>
              <a:srgbClr val="F4F7FB"/>
            </a:solidFill>
            <a:prstDash val="solid"/>
          </a:ln>
        </p:spPr>
        <p:txBody>
          <a:bodyPr/>
          <a:lstStyle/>
          <a:p>
            <a:endParaRPr lang="en-US"/>
          </a:p>
        </p:txBody>
      </p:sp>
      <p:sp>
        <p:nvSpPr>
          <p:cNvPr id="3" name="Shape 1"/>
          <p:cNvSpPr/>
          <p:nvPr/>
        </p:nvSpPr>
        <p:spPr>
          <a:xfrm>
            <a:off x="7406640" y="0"/>
            <a:ext cx="4782312" cy="6858000"/>
          </a:xfrm>
          <a:prstGeom prst="rect">
            <a:avLst/>
          </a:prstGeom>
          <a:solidFill>
            <a:srgbClr val="17213B"/>
          </a:solidFill>
          <a:ln w="12700">
            <a:solidFill>
              <a:srgbClr val="17213B"/>
            </a:solidFill>
            <a:prstDash val="solid"/>
          </a:ln>
        </p:spPr>
        <p:txBody>
          <a:bodyPr/>
          <a:lstStyle/>
          <a:p>
            <a:endParaRPr lang="en-US"/>
          </a:p>
        </p:txBody>
      </p:sp>
      <p:sp>
        <p:nvSpPr>
          <p:cNvPr id="4" name="Shape 2"/>
          <p:cNvSpPr/>
          <p:nvPr/>
        </p:nvSpPr>
        <p:spPr>
          <a:xfrm>
            <a:off x="7800000" y="700000"/>
            <a:ext cx="3840480" cy="3840480"/>
          </a:xfrm>
          <a:prstGeom prst="arc">
            <a:avLst/>
          </a:prstGeom>
          <a:noFill/>
          <a:ln w="25400">
            <a:solidFill>
              <a:srgbClr val="24C6DC">
                <a:alpha val="75000"/>
              </a:srgbClr>
            </a:solidFill>
            <a:prstDash val="solid"/>
          </a:ln>
        </p:spPr>
        <p:txBody>
          <a:bodyPr/>
          <a:lstStyle/>
          <a:p>
            <a:endParaRPr lang="en-US"/>
          </a:p>
        </p:txBody>
      </p:sp>
      <p:sp>
        <p:nvSpPr>
          <p:cNvPr id="5" name="Shape 3"/>
          <p:cNvSpPr/>
          <p:nvPr/>
        </p:nvSpPr>
        <p:spPr>
          <a:xfrm>
            <a:off x="9950000" y="4750000"/>
            <a:ext cx="1650000" cy="1650000"/>
          </a:xfrm>
          <a:prstGeom prst="arc">
            <a:avLst/>
          </a:prstGeom>
          <a:noFill/>
          <a:ln w="25400">
            <a:solidFill>
              <a:srgbClr val="1F6FEB">
                <a:alpha val="75000"/>
              </a:srgbClr>
            </a:solidFill>
            <a:prstDash val="solid"/>
          </a:ln>
        </p:spPr>
        <p:txBody>
          <a:bodyPr/>
          <a:lstStyle/>
          <a:p>
            <a:endParaRPr lang="en-US"/>
          </a:p>
        </p:txBody>
      </p:sp>
      <p:sp>
        <p:nvSpPr>
          <p:cNvPr id="6" name="Text 4"/>
          <p:cNvSpPr/>
          <p:nvPr/>
        </p:nvSpPr>
        <p:spPr>
          <a:xfrm>
            <a:off x="658368" y="1051560"/>
            <a:ext cx="6035040" cy="1417320"/>
          </a:xfrm>
          <a:prstGeom prst="rect">
            <a:avLst/>
          </a:prstGeom>
          <a:noFill/>
          <a:ln/>
        </p:spPr>
        <p:txBody>
          <a:bodyPr wrap="square" lIns="381" tIns="381" rIns="381" bIns="381" rtlCol="0" anchor="t">
            <a:normAutofit/>
          </a:bodyPr>
          <a:lstStyle/>
          <a:p>
            <a:pPr marL="0" indent="0" algn="l">
              <a:buNone/>
            </a:pPr>
            <a:r>
              <a:rPr lang="en-US" sz="3900" b="1" dirty="0">
                <a:solidFill>
                  <a:srgbClr val="17213B"/>
                </a:solidFill>
                <a:latin typeface="Aptos Display" pitchFamily="34" charset="0"/>
                <a:ea typeface="Aptos Display" pitchFamily="34" charset="-122"/>
                <a:cs typeface="Aptos Display" pitchFamily="34" charset="-120"/>
              </a:rPr>
              <a:t>AI Discoverability</a:t>
            </a:r>
            <a:endParaRPr lang="en-US" sz="3900" dirty="0"/>
          </a:p>
          <a:p>
            <a:pPr marL="0" indent="0" algn="l">
              <a:buNone/>
            </a:pPr>
            <a:r>
              <a:rPr lang="en-US" sz="3900" b="1" dirty="0">
                <a:solidFill>
                  <a:srgbClr val="17213B"/>
                </a:solidFill>
                <a:latin typeface="Aptos Display" pitchFamily="34" charset="0"/>
                <a:ea typeface="Aptos Display" pitchFamily="34" charset="-122"/>
                <a:cs typeface="Aptos Display" pitchFamily="34" charset="-120"/>
              </a:rPr>
              <a:t>Working Session</a:t>
            </a:r>
            <a:endParaRPr lang="en-US" sz="3900" dirty="0"/>
          </a:p>
        </p:txBody>
      </p:sp>
      <p:sp>
        <p:nvSpPr>
          <p:cNvPr id="7" name="Text 5"/>
          <p:cNvSpPr/>
          <p:nvPr/>
        </p:nvSpPr>
        <p:spPr>
          <a:xfrm>
            <a:off x="713232" y="2852928"/>
            <a:ext cx="4389120" cy="256032"/>
          </a:xfrm>
          <a:prstGeom prst="rect">
            <a:avLst/>
          </a:prstGeom>
          <a:noFill/>
          <a:ln/>
        </p:spPr>
        <p:txBody>
          <a:bodyPr wrap="square" lIns="381" tIns="381" rIns="381" bIns="381" rtlCol="0" anchor="t">
            <a:normAutofit/>
          </a:bodyPr>
          <a:lstStyle/>
          <a:p>
            <a:pPr marL="0" indent="0" algn="l">
              <a:buNone/>
            </a:pPr>
            <a:r>
              <a:rPr lang="en-US" sz="1400" dirty="0">
                <a:solidFill>
                  <a:srgbClr val="64748B"/>
                </a:solidFill>
                <a:latin typeface="Aptos" pitchFamily="34" charset="0"/>
                <a:ea typeface="Aptos" pitchFamily="34" charset="-122"/>
                <a:cs typeface="Aptos" pitchFamily="34" charset="-120"/>
              </a:rPr>
              <a:t>[CLIENT NAME]  |  [DATE]</a:t>
            </a:r>
            <a:endParaRPr lang="en-US" sz="1400" dirty="0"/>
          </a:p>
        </p:txBody>
      </p:sp>
      <p:sp>
        <p:nvSpPr>
          <p:cNvPr id="8" name="Text 6"/>
          <p:cNvSpPr/>
          <p:nvPr/>
        </p:nvSpPr>
        <p:spPr>
          <a:xfrm>
            <a:off x="713232" y="3246120"/>
            <a:ext cx="4389120" cy="274320"/>
          </a:xfrm>
          <a:prstGeom prst="rect">
            <a:avLst/>
          </a:prstGeom>
          <a:noFill/>
          <a:ln/>
        </p:spPr>
        <p:txBody>
          <a:bodyPr wrap="square" lIns="381" tIns="381" rIns="381" bIns="381" rtlCol="0" anchor="t">
            <a:normAutofit/>
          </a:bodyPr>
          <a:lstStyle/>
          <a:p>
            <a:pPr marL="0" indent="0" algn="l">
              <a:buNone/>
            </a:pPr>
            <a:r>
              <a:rPr lang="en-US" sz="1400" b="1" dirty="0">
                <a:solidFill>
                  <a:srgbClr val="111827"/>
                </a:solidFill>
                <a:latin typeface="Aptos" pitchFamily="34" charset="0"/>
                <a:ea typeface="Aptos" pitchFamily="34" charset="-122"/>
                <a:cs typeface="Aptos" pitchFamily="34" charset="-120"/>
              </a:rPr>
              <a:t>Prepared by [AGENCY NAME]</a:t>
            </a:r>
            <a:endParaRPr lang="en-US" sz="1400" dirty="0"/>
          </a:p>
        </p:txBody>
      </p:sp>
      <p:sp>
        <p:nvSpPr>
          <p:cNvPr id="9" name="Text 7"/>
          <p:cNvSpPr/>
          <p:nvPr/>
        </p:nvSpPr>
        <p:spPr>
          <a:xfrm>
            <a:off x="713232" y="6108192"/>
            <a:ext cx="4663440" cy="256032"/>
          </a:xfrm>
          <a:prstGeom prst="rect">
            <a:avLst/>
          </a:prstGeom>
          <a:noFill/>
          <a:ln/>
        </p:spPr>
        <p:txBody>
          <a:bodyPr wrap="square" lIns="381" tIns="381" rIns="381" bIns="381" rtlCol="0" anchor="t">
            <a:normAutofit/>
          </a:bodyPr>
          <a:lstStyle/>
          <a:p>
            <a:pPr marL="0" indent="0" algn="l">
              <a:buNone/>
            </a:pPr>
            <a:r>
              <a:rPr lang="en-US" sz="1100" dirty="0">
                <a:solidFill>
                  <a:srgbClr val="64748B"/>
                </a:solidFill>
                <a:latin typeface="Aptos" pitchFamily="34" charset="0"/>
                <a:ea typeface="Aptos" pitchFamily="34" charset="-122"/>
                <a:cs typeface="Aptos" pitchFamily="34" charset="-120"/>
              </a:rPr>
              <a:t>[AGENCY LOGO]  |  powered by ai12z</a:t>
            </a:r>
            <a:endParaRPr lang="en-US" sz="1100" dirty="0"/>
          </a:p>
        </p:txBody>
      </p:sp>
      <p:sp>
        <p:nvSpPr>
          <p:cNvPr id="10" name="Text 8"/>
          <p:cNvSpPr/>
          <p:nvPr/>
        </p:nvSpPr>
        <p:spPr>
          <a:xfrm>
            <a:off x="8229600" y="1097280"/>
            <a:ext cx="2468880" cy="320040"/>
          </a:xfrm>
          <a:prstGeom prst="rect">
            <a:avLst/>
          </a:prstGeom>
          <a:noFill/>
          <a:ln/>
        </p:spPr>
        <p:txBody>
          <a:bodyPr wrap="square" lIns="381" tIns="381" rIns="381" bIns="381" rtlCol="0" anchor="t">
            <a:normAutofit/>
          </a:bodyPr>
          <a:lstStyle/>
          <a:p>
            <a:pPr marL="0" indent="0" algn="ctr">
              <a:buNone/>
            </a:pPr>
            <a:r>
              <a:rPr lang="en-US" sz="1300" b="1" dirty="0">
                <a:solidFill>
                  <a:srgbClr val="FFFFFF"/>
                </a:solidFill>
                <a:latin typeface="Aptos" pitchFamily="34" charset="0"/>
                <a:ea typeface="Aptos" pitchFamily="34" charset="-122"/>
                <a:cs typeface="Aptos" pitchFamily="34" charset="-120"/>
              </a:rPr>
              <a:t>Agency Program</a:t>
            </a:r>
            <a:endParaRPr lang="en-US" sz="1300" dirty="0"/>
          </a:p>
        </p:txBody>
      </p:sp>
      <p:sp>
        <p:nvSpPr>
          <p:cNvPr id="11" name="Text 9"/>
          <p:cNvSpPr/>
          <p:nvPr/>
        </p:nvSpPr>
        <p:spPr>
          <a:xfrm>
            <a:off x="8092440" y="1874520"/>
            <a:ext cx="2880360" cy="1143000"/>
          </a:xfrm>
          <a:prstGeom prst="rect">
            <a:avLst/>
          </a:prstGeom>
          <a:noFill/>
          <a:ln/>
        </p:spPr>
        <p:txBody>
          <a:bodyPr wrap="square" lIns="381" tIns="381" rIns="381" bIns="381" rtlCol="0" anchor="t">
            <a:normAutofit/>
          </a:bodyPr>
          <a:lstStyle/>
          <a:p>
            <a:pPr marL="0" indent="0" algn="ctr">
              <a:buNone/>
            </a:pPr>
            <a:r>
              <a:rPr lang="en-US" sz="3400" b="1" dirty="0">
                <a:solidFill>
                  <a:srgbClr val="FFFFFF"/>
                </a:solidFill>
                <a:latin typeface="Aptos Display" pitchFamily="34" charset="0"/>
                <a:ea typeface="Aptos Display" pitchFamily="34" charset="-122"/>
                <a:cs typeface="Aptos Display" pitchFamily="34" charset="-120"/>
              </a:rPr>
              <a:t>Get Found</a:t>
            </a:r>
            <a:endParaRPr lang="en-US" sz="3400" dirty="0"/>
          </a:p>
          <a:p>
            <a:pPr marL="0" indent="0" algn="ctr">
              <a:buNone/>
            </a:pPr>
            <a:r>
              <a:rPr lang="en-US" sz="3400" b="1" dirty="0">
                <a:solidFill>
                  <a:srgbClr val="FFFFFF"/>
                </a:solidFill>
                <a:latin typeface="Aptos Display" pitchFamily="34" charset="0"/>
                <a:ea typeface="Aptos Display" pitchFamily="34" charset="-122"/>
                <a:cs typeface="Aptos Display" pitchFamily="34" charset="-120"/>
              </a:rPr>
              <a:t>in AI Search</a:t>
            </a:r>
            <a:endParaRPr lang="en-US" sz="3400" dirty="0"/>
          </a:p>
        </p:txBody>
      </p:sp>
      <p:sp>
        <p:nvSpPr>
          <p:cNvPr id="12" name="Text 10"/>
          <p:cNvSpPr/>
          <p:nvPr/>
        </p:nvSpPr>
        <p:spPr>
          <a:xfrm>
            <a:off x="8046720" y="3840480"/>
            <a:ext cx="2926080" cy="640080"/>
          </a:xfrm>
          <a:prstGeom prst="rect">
            <a:avLst/>
          </a:prstGeom>
          <a:noFill/>
          <a:ln/>
        </p:spPr>
        <p:txBody>
          <a:bodyPr wrap="square" lIns="381" tIns="381" rIns="381" bIns="381" rtlCol="0" anchor="t">
            <a:normAutofit/>
          </a:bodyPr>
          <a:lstStyle/>
          <a:p>
            <a:pPr marL="0" indent="0" algn="ctr">
              <a:buNone/>
            </a:pPr>
            <a:r>
              <a:rPr lang="en-US" sz="1400" dirty="0">
                <a:solidFill>
                  <a:srgbClr val="DDE7F3"/>
                </a:solidFill>
                <a:latin typeface="Aptos" pitchFamily="34" charset="0"/>
                <a:ea typeface="Aptos" pitchFamily="34" charset="-122"/>
                <a:cs typeface="Aptos" pitchFamily="34" charset="-120"/>
              </a:rPr>
              <a:t>A working session to measure, improve, and prove AI visibility.</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94360" y="310896"/>
            <a:ext cx="6400800" cy="256032"/>
          </a:xfrm>
          <a:prstGeom prst="rect">
            <a:avLst/>
          </a:prstGeom>
          <a:noFill/>
          <a:ln/>
        </p:spPr>
        <p:txBody>
          <a:bodyPr wrap="square" lIns="381" tIns="381" rIns="381" bIns="381" rtlCol="0" anchor="t">
            <a:normAutofit/>
          </a:bodyPr>
          <a:lstStyle/>
          <a:p>
            <a:pPr marL="0" indent="0" algn="l">
              <a:buNone/>
            </a:pPr>
            <a:r>
              <a:rPr lang="en-US" sz="900" b="1" dirty="0">
                <a:solidFill>
                  <a:srgbClr val="1F6FEB"/>
                </a:solidFill>
                <a:latin typeface="Aptos" pitchFamily="34" charset="0"/>
                <a:ea typeface="Aptos" pitchFamily="34" charset="-122"/>
                <a:cs typeface="Aptos" pitchFamily="34" charset="-120"/>
              </a:rPr>
              <a:t>GET FOUND IN AI SEARCH</a:t>
            </a:r>
            <a:endParaRPr lang="en-US" sz="900" dirty="0"/>
          </a:p>
        </p:txBody>
      </p:sp>
      <p:sp>
        <p:nvSpPr>
          <p:cNvPr id="3" name="Text 1"/>
          <p:cNvSpPr/>
          <p:nvPr/>
        </p:nvSpPr>
        <p:spPr>
          <a:xfrm>
            <a:off x="594360" y="621792"/>
            <a:ext cx="8321040" cy="566928"/>
          </a:xfrm>
          <a:prstGeom prst="rect">
            <a:avLst/>
          </a:prstGeom>
          <a:noFill/>
          <a:ln/>
        </p:spPr>
        <p:txBody>
          <a:bodyPr wrap="square" lIns="381" tIns="381" rIns="381" bIns="381" rtlCol="0" anchor="t">
            <a:normAutofit/>
          </a:bodyPr>
          <a:lstStyle/>
          <a:p>
            <a:pPr marL="0" indent="0" algn="l">
              <a:buNone/>
            </a:pPr>
            <a:r>
              <a:rPr lang="en-US" sz="2800" b="1" dirty="0">
                <a:solidFill>
                  <a:srgbClr val="17213B"/>
                </a:solidFill>
                <a:latin typeface="Aptos Display" pitchFamily="34" charset="0"/>
                <a:ea typeface="Aptos Display" pitchFamily="34" charset="-122"/>
                <a:cs typeface="Aptos Display" pitchFamily="34" charset="-120"/>
              </a:rPr>
              <a:t>These signals show what limits AI visibility</a:t>
            </a:r>
            <a:endParaRPr lang="en-US" sz="2800" dirty="0"/>
          </a:p>
        </p:txBody>
      </p:sp>
      <p:sp>
        <p:nvSpPr>
          <p:cNvPr id="4" name="Shape 2"/>
          <p:cNvSpPr/>
          <p:nvPr/>
        </p:nvSpPr>
        <p:spPr>
          <a:xfrm>
            <a:off x="594360" y="1307592"/>
            <a:ext cx="11018520" cy="0"/>
          </a:xfrm>
          <a:prstGeom prst="line">
            <a:avLst/>
          </a:prstGeom>
          <a:noFill/>
          <a:ln w="9525">
            <a:solidFill>
              <a:srgbClr val="CBD5E1"/>
            </a:solidFill>
            <a:prstDash val="solid"/>
          </a:ln>
        </p:spPr>
        <p:txBody>
          <a:bodyPr/>
          <a:lstStyle/>
          <a:p>
            <a:endParaRPr lang="en-US"/>
          </a:p>
        </p:txBody>
      </p:sp>
      <p:sp>
        <p:nvSpPr>
          <p:cNvPr id="5" name="Text 3"/>
          <p:cNvSpPr/>
          <p:nvPr/>
        </p:nvSpPr>
        <p:spPr>
          <a:xfrm>
            <a:off x="594360" y="6473952"/>
            <a:ext cx="4572000" cy="182880"/>
          </a:xfrm>
          <a:prstGeom prst="rect">
            <a:avLst/>
          </a:prstGeom>
          <a:noFill/>
          <a:ln/>
        </p:spPr>
        <p:txBody>
          <a:bodyPr wrap="square" lIns="381" tIns="381" rIns="381" bIns="381" rtlCol="0" anchor="t">
            <a:normAutofit/>
          </a:bodyPr>
          <a:lstStyle/>
          <a:p>
            <a:pPr marL="0" indent="0" algn="l">
              <a:buNone/>
            </a:pPr>
            <a:r>
              <a:rPr lang="en-US" sz="800" dirty="0">
                <a:solidFill>
                  <a:srgbClr val="64748B"/>
                </a:solidFill>
                <a:latin typeface="Aptos" pitchFamily="34" charset="0"/>
                <a:ea typeface="Aptos" pitchFamily="34" charset="-122"/>
                <a:cs typeface="Aptos" pitchFamily="34" charset="-120"/>
              </a:rPr>
              <a:t>White-label workshop • powered by ai12z</a:t>
            </a:r>
            <a:endParaRPr lang="en-US" sz="800" dirty="0"/>
          </a:p>
        </p:txBody>
      </p:sp>
      <p:sp>
        <p:nvSpPr>
          <p:cNvPr id="6" name="Text 4"/>
          <p:cNvSpPr/>
          <p:nvPr/>
        </p:nvSpPr>
        <p:spPr>
          <a:xfrm>
            <a:off x="11201400" y="6419088"/>
            <a:ext cx="457200" cy="228600"/>
          </a:xfrm>
          <a:prstGeom prst="rect">
            <a:avLst/>
          </a:prstGeom>
          <a:noFill/>
          <a:ln/>
        </p:spPr>
        <p:txBody>
          <a:bodyPr wrap="square" lIns="381" tIns="381" rIns="381" bIns="381" rtlCol="0" anchor="t">
            <a:normAutofit/>
          </a:bodyPr>
          <a:lstStyle/>
          <a:p>
            <a:pPr marL="0" indent="0" algn="r">
              <a:buNone/>
            </a:pPr>
            <a:r>
              <a:rPr lang="en-US" sz="1000" dirty="0">
                <a:solidFill>
                  <a:srgbClr val="64748B"/>
                </a:solidFill>
                <a:latin typeface="Aptos" pitchFamily="34" charset="0"/>
                <a:ea typeface="Aptos" pitchFamily="34" charset="-122"/>
                <a:cs typeface="Aptos" pitchFamily="34" charset="-120"/>
              </a:rPr>
              <a:t>10</a:t>
            </a:r>
            <a:endParaRPr lang="en-US" sz="1000" dirty="0"/>
          </a:p>
        </p:txBody>
      </p:sp>
      <p:sp>
        <p:nvSpPr>
          <p:cNvPr id="7" name="Shape 5"/>
          <p:cNvSpPr/>
          <p:nvPr/>
        </p:nvSpPr>
        <p:spPr>
          <a:xfrm>
            <a:off x="594360" y="1950000"/>
            <a:ext cx="3398520" cy="2600000"/>
          </a:xfrm>
          <a:prstGeom prst="roundRect">
            <a:avLst>
              <a:gd name="adj" fmla="val 2133"/>
            </a:avLst>
          </a:prstGeom>
          <a:solidFill>
            <a:srgbClr val="FFFFFF"/>
          </a:solidFill>
          <a:ln w="9525">
            <a:solidFill>
              <a:srgbClr val="D7DEE9"/>
            </a:solidFill>
            <a:prstDash val="solid"/>
          </a:ln>
        </p:spPr>
        <p:txBody>
          <a:bodyPr/>
          <a:lstStyle/>
          <a:p>
            <a:endParaRPr lang="en-US"/>
          </a:p>
        </p:txBody>
      </p:sp>
      <p:sp>
        <p:nvSpPr>
          <p:cNvPr id="8" name="Shape 6"/>
          <p:cNvSpPr/>
          <p:nvPr/>
        </p:nvSpPr>
        <p:spPr>
          <a:xfrm>
            <a:off x="594360" y="1950000"/>
            <a:ext cx="64008" cy="2600000"/>
          </a:xfrm>
          <a:prstGeom prst="rect">
            <a:avLst/>
          </a:prstGeom>
          <a:solidFill>
            <a:srgbClr val="1F6FEB"/>
          </a:solidFill>
          <a:ln w="12700">
            <a:solidFill>
              <a:srgbClr val="1F6FEB">
                <a:alpha val="0"/>
              </a:srgbClr>
            </a:solidFill>
            <a:prstDash val="solid"/>
          </a:ln>
        </p:spPr>
        <p:txBody>
          <a:bodyPr/>
          <a:lstStyle/>
          <a:p>
            <a:endParaRPr lang="en-US"/>
          </a:p>
        </p:txBody>
      </p:sp>
      <p:sp>
        <p:nvSpPr>
          <p:cNvPr id="9" name="Text 7"/>
          <p:cNvSpPr/>
          <p:nvPr/>
        </p:nvSpPr>
        <p:spPr>
          <a:xfrm>
            <a:off x="822960" y="2780000"/>
            <a:ext cx="2941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Content &amp; authority</a:t>
            </a:r>
            <a:endParaRPr lang="en-US" sz="1400" dirty="0"/>
          </a:p>
        </p:txBody>
      </p:sp>
      <p:sp>
        <p:nvSpPr>
          <p:cNvPr id="10" name="Text 8"/>
          <p:cNvSpPr/>
          <p:nvPr/>
        </p:nvSpPr>
        <p:spPr>
          <a:xfrm>
            <a:off x="822960" y="3118328"/>
            <a:ext cx="2941320" cy="1200000"/>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Entity density, direct answers, evidence, expert framing, comparison coverage, FAQ coverage, freshness, and citeable proof points.</a:t>
            </a:r>
            <a:endParaRPr lang="en-US" sz="1070" dirty="0"/>
          </a:p>
        </p:txBody>
      </p:sp>
      <p:sp>
        <p:nvSpPr>
          <p:cNvPr id="11" name="Shape 9"/>
          <p:cNvSpPr/>
          <p:nvPr/>
        </p:nvSpPr>
        <p:spPr>
          <a:xfrm>
            <a:off x="4404360" y="1950000"/>
            <a:ext cx="3398520" cy="2600000"/>
          </a:xfrm>
          <a:prstGeom prst="roundRect">
            <a:avLst>
              <a:gd name="adj" fmla="val 2133"/>
            </a:avLst>
          </a:prstGeom>
          <a:solidFill>
            <a:srgbClr val="FFFFFF"/>
          </a:solidFill>
          <a:ln w="9525">
            <a:solidFill>
              <a:srgbClr val="D7DEE9"/>
            </a:solidFill>
            <a:prstDash val="solid"/>
          </a:ln>
        </p:spPr>
        <p:txBody>
          <a:bodyPr/>
          <a:lstStyle/>
          <a:p>
            <a:endParaRPr lang="en-US"/>
          </a:p>
        </p:txBody>
      </p:sp>
      <p:sp>
        <p:nvSpPr>
          <p:cNvPr id="12" name="Shape 10"/>
          <p:cNvSpPr/>
          <p:nvPr/>
        </p:nvSpPr>
        <p:spPr>
          <a:xfrm>
            <a:off x="4404360" y="1950000"/>
            <a:ext cx="64008" cy="2600000"/>
          </a:xfrm>
          <a:prstGeom prst="rect">
            <a:avLst/>
          </a:prstGeom>
          <a:solidFill>
            <a:srgbClr val="17213B"/>
          </a:solidFill>
          <a:ln w="12700">
            <a:solidFill>
              <a:srgbClr val="17213B">
                <a:alpha val="0"/>
              </a:srgbClr>
            </a:solidFill>
            <a:prstDash val="solid"/>
          </a:ln>
        </p:spPr>
        <p:txBody>
          <a:bodyPr/>
          <a:lstStyle/>
          <a:p>
            <a:endParaRPr lang="en-US"/>
          </a:p>
        </p:txBody>
      </p:sp>
      <p:sp>
        <p:nvSpPr>
          <p:cNvPr id="13" name="Text 11"/>
          <p:cNvSpPr/>
          <p:nvPr/>
        </p:nvSpPr>
        <p:spPr>
          <a:xfrm>
            <a:off x="4632960" y="2780000"/>
            <a:ext cx="2941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Technical accessibility</a:t>
            </a:r>
            <a:endParaRPr lang="en-US" sz="1400" dirty="0"/>
          </a:p>
        </p:txBody>
      </p:sp>
      <p:sp>
        <p:nvSpPr>
          <p:cNvPr id="14" name="Text 12"/>
          <p:cNvSpPr/>
          <p:nvPr/>
        </p:nvSpPr>
        <p:spPr>
          <a:xfrm>
            <a:off x="4632960" y="3118328"/>
            <a:ext cx="2941320" cy="1200000"/>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Crawler access, robots.txt, llms.txt, page speed, structured data, metadata, canonical signals, and oversized pages.</a:t>
            </a:r>
            <a:endParaRPr lang="en-US" sz="1070" dirty="0"/>
          </a:p>
        </p:txBody>
      </p:sp>
      <p:sp>
        <p:nvSpPr>
          <p:cNvPr id="15" name="Shape 13"/>
          <p:cNvSpPr/>
          <p:nvPr/>
        </p:nvSpPr>
        <p:spPr>
          <a:xfrm>
            <a:off x="8214360" y="1950000"/>
            <a:ext cx="3398520" cy="2600000"/>
          </a:xfrm>
          <a:prstGeom prst="roundRect">
            <a:avLst>
              <a:gd name="adj" fmla="val 2133"/>
            </a:avLst>
          </a:prstGeom>
          <a:solidFill>
            <a:srgbClr val="FFFFFF"/>
          </a:solidFill>
          <a:ln w="9525">
            <a:solidFill>
              <a:srgbClr val="D7DEE9"/>
            </a:solidFill>
            <a:prstDash val="solid"/>
          </a:ln>
        </p:spPr>
        <p:txBody>
          <a:bodyPr/>
          <a:lstStyle/>
          <a:p>
            <a:endParaRPr lang="en-US"/>
          </a:p>
        </p:txBody>
      </p:sp>
      <p:sp>
        <p:nvSpPr>
          <p:cNvPr id="16" name="Shape 14"/>
          <p:cNvSpPr/>
          <p:nvPr/>
        </p:nvSpPr>
        <p:spPr>
          <a:xfrm>
            <a:off x="8214360" y="1950000"/>
            <a:ext cx="64008" cy="2600000"/>
          </a:xfrm>
          <a:prstGeom prst="rect">
            <a:avLst/>
          </a:prstGeom>
          <a:solidFill>
            <a:srgbClr val="4A8CF0"/>
          </a:solidFill>
          <a:ln w="12700">
            <a:solidFill>
              <a:srgbClr val="4A8CF0">
                <a:alpha val="0"/>
              </a:srgbClr>
            </a:solidFill>
            <a:prstDash val="solid"/>
          </a:ln>
        </p:spPr>
        <p:txBody>
          <a:bodyPr/>
          <a:lstStyle/>
          <a:p>
            <a:endParaRPr lang="en-US"/>
          </a:p>
        </p:txBody>
      </p:sp>
      <p:sp>
        <p:nvSpPr>
          <p:cNvPr id="17" name="Text 15"/>
          <p:cNvSpPr/>
          <p:nvPr/>
        </p:nvSpPr>
        <p:spPr>
          <a:xfrm>
            <a:off x="8442960" y="2780000"/>
            <a:ext cx="2941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Brand consistency</a:t>
            </a:r>
            <a:endParaRPr lang="en-US" sz="1400" dirty="0"/>
          </a:p>
        </p:txBody>
      </p:sp>
      <p:sp>
        <p:nvSpPr>
          <p:cNvPr id="18" name="Text 16"/>
          <p:cNvSpPr/>
          <p:nvPr/>
        </p:nvSpPr>
        <p:spPr>
          <a:xfrm>
            <a:off x="8442960" y="3118328"/>
            <a:ext cx="2941320" cy="1200000"/>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Official profiles, sameAs links, directories, social presence, maps, duplicate listings, stale entities, and location coverage.</a:t>
            </a:r>
            <a:endParaRPr lang="en-US" sz="107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94360" y="310896"/>
            <a:ext cx="6400800" cy="256032"/>
          </a:xfrm>
          <a:prstGeom prst="rect">
            <a:avLst/>
          </a:prstGeom>
          <a:noFill/>
          <a:ln/>
        </p:spPr>
        <p:txBody>
          <a:bodyPr wrap="square" lIns="381" tIns="381" rIns="381" bIns="381" rtlCol="0" anchor="t">
            <a:normAutofit/>
          </a:bodyPr>
          <a:lstStyle/>
          <a:p>
            <a:pPr marL="0" indent="0" algn="l">
              <a:buNone/>
            </a:pPr>
            <a:r>
              <a:rPr lang="en-US" sz="900" b="1" dirty="0">
                <a:solidFill>
                  <a:srgbClr val="1F6FEB"/>
                </a:solidFill>
                <a:latin typeface="Aptos" pitchFamily="34" charset="0"/>
                <a:ea typeface="Aptos" pitchFamily="34" charset="-122"/>
                <a:cs typeface="Aptos" pitchFamily="34" charset="-120"/>
              </a:rPr>
              <a:t>GET FOUND IN AI SEARCH</a:t>
            </a:r>
            <a:endParaRPr lang="en-US" sz="900" dirty="0"/>
          </a:p>
        </p:txBody>
      </p:sp>
      <p:sp>
        <p:nvSpPr>
          <p:cNvPr id="3" name="Text 1"/>
          <p:cNvSpPr/>
          <p:nvPr/>
        </p:nvSpPr>
        <p:spPr>
          <a:xfrm>
            <a:off x="594360" y="621792"/>
            <a:ext cx="8321040" cy="566928"/>
          </a:xfrm>
          <a:prstGeom prst="rect">
            <a:avLst/>
          </a:prstGeom>
          <a:noFill/>
          <a:ln/>
        </p:spPr>
        <p:txBody>
          <a:bodyPr wrap="square" lIns="381" tIns="381" rIns="381" bIns="381" rtlCol="0" anchor="t">
            <a:normAutofit/>
          </a:bodyPr>
          <a:lstStyle/>
          <a:p>
            <a:pPr marL="0" indent="0" algn="l">
              <a:buNone/>
            </a:pPr>
            <a:r>
              <a:rPr lang="en-US" sz="2800" b="1" dirty="0">
                <a:solidFill>
                  <a:srgbClr val="17213B"/>
                </a:solidFill>
                <a:latin typeface="Aptos Display" pitchFamily="34" charset="0"/>
                <a:ea typeface="Aptos Display" pitchFamily="34" charset="-122"/>
                <a:cs typeface="Aptos Display" pitchFamily="34" charset="-120"/>
              </a:rPr>
              <a:t>Audience questions point to the content they need next</a:t>
            </a:r>
            <a:endParaRPr lang="en-US" sz="2800" dirty="0"/>
          </a:p>
        </p:txBody>
      </p:sp>
      <p:sp>
        <p:nvSpPr>
          <p:cNvPr id="4" name="Shape 2"/>
          <p:cNvSpPr/>
          <p:nvPr/>
        </p:nvSpPr>
        <p:spPr>
          <a:xfrm>
            <a:off x="594360" y="1307592"/>
            <a:ext cx="11018520" cy="0"/>
          </a:xfrm>
          <a:prstGeom prst="line">
            <a:avLst/>
          </a:prstGeom>
          <a:noFill/>
          <a:ln w="9525">
            <a:solidFill>
              <a:srgbClr val="CBD5E1"/>
            </a:solidFill>
            <a:prstDash val="solid"/>
          </a:ln>
        </p:spPr>
        <p:txBody>
          <a:bodyPr/>
          <a:lstStyle/>
          <a:p>
            <a:endParaRPr lang="en-US"/>
          </a:p>
        </p:txBody>
      </p:sp>
      <p:sp>
        <p:nvSpPr>
          <p:cNvPr id="5" name="Text 3"/>
          <p:cNvSpPr/>
          <p:nvPr/>
        </p:nvSpPr>
        <p:spPr>
          <a:xfrm>
            <a:off x="594360" y="6473952"/>
            <a:ext cx="4572000" cy="182880"/>
          </a:xfrm>
          <a:prstGeom prst="rect">
            <a:avLst/>
          </a:prstGeom>
          <a:noFill/>
          <a:ln/>
        </p:spPr>
        <p:txBody>
          <a:bodyPr wrap="square" lIns="381" tIns="381" rIns="381" bIns="381" rtlCol="0" anchor="t">
            <a:normAutofit/>
          </a:bodyPr>
          <a:lstStyle/>
          <a:p>
            <a:pPr marL="0" indent="0" algn="l">
              <a:buNone/>
            </a:pPr>
            <a:r>
              <a:rPr lang="en-US" sz="800" dirty="0">
                <a:solidFill>
                  <a:srgbClr val="64748B"/>
                </a:solidFill>
                <a:latin typeface="Aptos" pitchFamily="34" charset="0"/>
                <a:ea typeface="Aptos" pitchFamily="34" charset="-122"/>
                <a:cs typeface="Aptos" pitchFamily="34" charset="-120"/>
              </a:rPr>
              <a:t>White-label workshop • powered by ai12z</a:t>
            </a:r>
            <a:endParaRPr lang="en-US" sz="800" dirty="0"/>
          </a:p>
        </p:txBody>
      </p:sp>
      <p:sp>
        <p:nvSpPr>
          <p:cNvPr id="6" name="Text 4"/>
          <p:cNvSpPr/>
          <p:nvPr/>
        </p:nvSpPr>
        <p:spPr>
          <a:xfrm>
            <a:off x="11201400" y="6419088"/>
            <a:ext cx="457200" cy="228600"/>
          </a:xfrm>
          <a:prstGeom prst="rect">
            <a:avLst/>
          </a:prstGeom>
          <a:noFill/>
          <a:ln/>
        </p:spPr>
        <p:txBody>
          <a:bodyPr wrap="square" lIns="381" tIns="381" rIns="381" bIns="381" rtlCol="0" anchor="t">
            <a:normAutofit/>
          </a:bodyPr>
          <a:lstStyle/>
          <a:p>
            <a:pPr marL="0" indent="0" algn="r">
              <a:buNone/>
            </a:pPr>
            <a:r>
              <a:rPr lang="en-US" sz="1000" dirty="0">
                <a:solidFill>
                  <a:srgbClr val="64748B"/>
                </a:solidFill>
                <a:latin typeface="Aptos" pitchFamily="34" charset="0"/>
                <a:ea typeface="Aptos" pitchFamily="34" charset="-122"/>
                <a:cs typeface="Aptos" pitchFamily="34" charset="-120"/>
              </a:rPr>
              <a:t>11</a:t>
            </a:r>
            <a:endParaRPr lang="en-US" sz="1000" dirty="0"/>
          </a:p>
        </p:txBody>
      </p:sp>
      <p:sp>
        <p:nvSpPr>
          <p:cNvPr id="7" name="Shape 5"/>
          <p:cNvSpPr/>
          <p:nvPr/>
        </p:nvSpPr>
        <p:spPr>
          <a:xfrm>
            <a:off x="594360" y="1900000"/>
            <a:ext cx="6618520" cy="1250000"/>
          </a:xfrm>
          <a:prstGeom prst="roundRect">
            <a:avLst>
              <a:gd name="adj" fmla="val 2162"/>
            </a:avLst>
          </a:prstGeom>
          <a:solidFill>
            <a:srgbClr val="FFFFFF"/>
          </a:solidFill>
          <a:ln w="9525">
            <a:solidFill>
              <a:srgbClr val="D7DEE9"/>
            </a:solidFill>
            <a:prstDash val="solid"/>
          </a:ln>
        </p:spPr>
        <p:txBody>
          <a:bodyPr/>
          <a:lstStyle/>
          <a:p>
            <a:endParaRPr lang="en-US"/>
          </a:p>
        </p:txBody>
      </p:sp>
      <p:sp>
        <p:nvSpPr>
          <p:cNvPr id="8" name="Shape 6"/>
          <p:cNvSpPr/>
          <p:nvPr/>
        </p:nvSpPr>
        <p:spPr>
          <a:xfrm>
            <a:off x="594360" y="1900000"/>
            <a:ext cx="64008" cy="1250000"/>
          </a:xfrm>
          <a:prstGeom prst="rect">
            <a:avLst/>
          </a:prstGeom>
          <a:solidFill>
            <a:srgbClr val="1F6FEB"/>
          </a:solidFill>
          <a:ln w="12700">
            <a:solidFill>
              <a:srgbClr val="1F6FEB">
                <a:alpha val="0"/>
              </a:srgbClr>
            </a:solidFill>
            <a:prstDash val="solid"/>
          </a:ln>
        </p:spPr>
        <p:txBody>
          <a:bodyPr/>
          <a:lstStyle/>
          <a:p>
            <a:endParaRPr lang="en-US"/>
          </a:p>
        </p:txBody>
      </p:sp>
      <p:sp>
        <p:nvSpPr>
          <p:cNvPr id="9" name="Text 7"/>
          <p:cNvSpPr/>
          <p:nvPr/>
        </p:nvSpPr>
        <p:spPr>
          <a:xfrm>
            <a:off x="822960" y="2180000"/>
            <a:ext cx="6161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Priority questions</a:t>
            </a:r>
            <a:endParaRPr lang="en-US" sz="1400" dirty="0"/>
          </a:p>
        </p:txBody>
      </p:sp>
      <p:sp>
        <p:nvSpPr>
          <p:cNvPr id="10" name="Text 8"/>
          <p:cNvSpPr/>
          <p:nvPr/>
        </p:nvSpPr>
        <p:spPr>
          <a:xfrm>
            <a:off x="822960" y="2518328"/>
            <a:ext cx="6161320" cy="700000"/>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[Observed audience questions from ai12z conversations or client-approved priority questions.]</a:t>
            </a:r>
            <a:endParaRPr lang="en-US" sz="1070" dirty="0"/>
          </a:p>
        </p:txBody>
      </p:sp>
      <p:sp>
        <p:nvSpPr>
          <p:cNvPr id="11" name="Shape 9"/>
          <p:cNvSpPr/>
          <p:nvPr/>
        </p:nvSpPr>
        <p:spPr>
          <a:xfrm>
            <a:off x="594360" y="3350000"/>
            <a:ext cx="6618520" cy="1250000"/>
          </a:xfrm>
          <a:prstGeom prst="roundRect">
            <a:avLst>
              <a:gd name="adj" fmla="val 2162"/>
            </a:avLst>
          </a:prstGeom>
          <a:solidFill>
            <a:srgbClr val="FFFFFF"/>
          </a:solidFill>
          <a:ln w="9525">
            <a:solidFill>
              <a:srgbClr val="D7DEE9"/>
            </a:solidFill>
            <a:prstDash val="solid"/>
          </a:ln>
        </p:spPr>
        <p:txBody>
          <a:bodyPr/>
          <a:lstStyle/>
          <a:p>
            <a:endParaRPr lang="en-US"/>
          </a:p>
        </p:txBody>
      </p:sp>
      <p:sp>
        <p:nvSpPr>
          <p:cNvPr id="12" name="Shape 10"/>
          <p:cNvSpPr/>
          <p:nvPr/>
        </p:nvSpPr>
        <p:spPr>
          <a:xfrm>
            <a:off x="594360" y="3350000"/>
            <a:ext cx="64008" cy="1250000"/>
          </a:xfrm>
          <a:prstGeom prst="rect">
            <a:avLst/>
          </a:prstGeom>
          <a:solidFill>
            <a:srgbClr val="17213B"/>
          </a:solidFill>
          <a:ln w="12700">
            <a:solidFill>
              <a:srgbClr val="17213B">
                <a:alpha val="0"/>
              </a:srgbClr>
            </a:solidFill>
            <a:prstDash val="solid"/>
          </a:ln>
        </p:spPr>
        <p:txBody>
          <a:bodyPr/>
          <a:lstStyle/>
          <a:p>
            <a:endParaRPr lang="en-US"/>
          </a:p>
        </p:txBody>
      </p:sp>
      <p:sp>
        <p:nvSpPr>
          <p:cNvPr id="13" name="Text 11"/>
          <p:cNvSpPr/>
          <p:nvPr/>
        </p:nvSpPr>
        <p:spPr>
          <a:xfrm>
            <a:off x="822960" y="3630000"/>
            <a:ext cx="6161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What they reveal</a:t>
            </a:r>
            <a:endParaRPr lang="en-US" sz="1400" dirty="0"/>
          </a:p>
        </p:txBody>
      </p:sp>
      <p:sp>
        <p:nvSpPr>
          <p:cNvPr id="14" name="Text 12"/>
          <p:cNvSpPr/>
          <p:nvPr/>
        </p:nvSpPr>
        <p:spPr>
          <a:xfrm>
            <a:off x="822960" y="3968328"/>
            <a:ext cx="6161320" cy="700000"/>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[Content gaps, weak answers, competitor comparisons, localization needs, or intent patterns.]</a:t>
            </a:r>
            <a:endParaRPr lang="en-US" sz="1070" dirty="0"/>
          </a:p>
        </p:txBody>
      </p:sp>
      <p:sp>
        <p:nvSpPr>
          <p:cNvPr id="15" name="Text 13"/>
          <p:cNvSpPr/>
          <p:nvPr/>
        </p:nvSpPr>
        <p:spPr>
          <a:xfrm>
            <a:off x="594360" y="4900000"/>
            <a:ext cx="11018520" cy="320040"/>
          </a:xfrm>
          <a:prstGeom prst="rect">
            <a:avLst/>
          </a:prstGeom>
          <a:noFill/>
          <a:ln/>
        </p:spPr>
        <p:txBody>
          <a:bodyPr wrap="square" lIns="381" tIns="381" rIns="381" bIns="381" rtlCol="0" anchor="t">
            <a:normAutofit/>
          </a:bodyPr>
          <a:lstStyle/>
          <a:p>
            <a:pPr marL="0" indent="0" algn="ctr">
              <a:buNone/>
            </a:pPr>
            <a:r>
              <a:rPr lang="en-US" sz="1300" b="1" dirty="0">
                <a:solidFill>
                  <a:srgbClr val="64748B"/>
                </a:solidFill>
                <a:latin typeface="Aptos" pitchFamily="34" charset="0"/>
                <a:ea typeface="Aptos" pitchFamily="34" charset="-122"/>
                <a:cs typeface="Aptos" pitchFamily="34" charset="-120"/>
              </a:rPr>
              <a:t>For active ai12z clients, use first-party questions. For new clients, describe the question set as a starting hypothesis.</a:t>
            </a:r>
            <a:endParaRPr lang="en-US" sz="1300" dirty="0"/>
          </a:p>
        </p:txBody>
      </p:sp>
      <p:pic>
        <p:nvPicPr>
          <p:cNvPr id="90" name="Supporting image" descr="Illustration of audience question bubbles flowing into a grid of content pages"/>
          <p:cNvPicPr>
            <a:picLocks noChangeAspect="1"/>
          </p:cNvPicPr>
          <p:nvPr/>
        </p:nvPicPr>
        <p:blipFill>
          <a:blip r:embed="rId3"/>
          <a:srcRect t="16250" b="16250"/>
          <a:stretch>
            <a:fillRect/>
          </a:stretch>
        </p:blipFill>
        <p:spPr>
          <a:xfrm>
            <a:off x="7612880" y="1900000"/>
            <a:ext cx="4000000" cy="2700000"/>
          </a:xfrm>
          <a:prstGeom prst="rect">
            <a:avLst/>
          </a:prstGeom>
          <a:ln w="9525">
            <a:solidFill>
              <a:srgbClr val="D7DEE9"/>
            </a:solidFill>
            <a:prstDash val="soli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94360" y="310896"/>
            <a:ext cx="6400800" cy="256032"/>
          </a:xfrm>
          <a:prstGeom prst="rect">
            <a:avLst/>
          </a:prstGeom>
          <a:noFill/>
          <a:ln/>
        </p:spPr>
        <p:txBody>
          <a:bodyPr wrap="square" lIns="381" tIns="381" rIns="381" bIns="381" rtlCol="0" anchor="t">
            <a:normAutofit/>
          </a:bodyPr>
          <a:lstStyle/>
          <a:p>
            <a:pPr marL="0" indent="0" algn="l">
              <a:buNone/>
            </a:pPr>
            <a:r>
              <a:rPr lang="en-US" sz="900" b="1" dirty="0">
                <a:solidFill>
                  <a:srgbClr val="1F6FEB"/>
                </a:solidFill>
                <a:latin typeface="Aptos" pitchFamily="34" charset="0"/>
                <a:ea typeface="Aptos" pitchFamily="34" charset="-122"/>
                <a:cs typeface="Aptos" pitchFamily="34" charset="-120"/>
              </a:rPr>
              <a:t>GET FOUND IN AI SEARCH</a:t>
            </a:r>
            <a:endParaRPr lang="en-US" sz="900" dirty="0"/>
          </a:p>
        </p:txBody>
      </p:sp>
      <p:sp>
        <p:nvSpPr>
          <p:cNvPr id="3" name="Text 1"/>
          <p:cNvSpPr/>
          <p:nvPr/>
        </p:nvSpPr>
        <p:spPr>
          <a:xfrm>
            <a:off x="594360" y="621792"/>
            <a:ext cx="8321040" cy="566928"/>
          </a:xfrm>
          <a:prstGeom prst="rect">
            <a:avLst/>
          </a:prstGeom>
          <a:noFill/>
          <a:ln/>
        </p:spPr>
        <p:txBody>
          <a:bodyPr wrap="square" lIns="381" tIns="381" rIns="381" bIns="381" rtlCol="0" anchor="t">
            <a:normAutofit/>
          </a:bodyPr>
          <a:lstStyle/>
          <a:p>
            <a:pPr marL="0" indent="0" algn="l">
              <a:buNone/>
            </a:pPr>
            <a:r>
              <a:rPr lang="en-US" sz="2800" b="1" dirty="0">
                <a:solidFill>
                  <a:srgbClr val="17213B"/>
                </a:solidFill>
                <a:latin typeface="Aptos Display" pitchFamily="34" charset="0"/>
                <a:ea typeface="Aptos Display" pitchFamily="34" charset="-122"/>
                <a:cs typeface="Aptos Display" pitchFamily="34" charset="-120"/>
              </a:rPr>
              <a:t>Prioritize actions, not dashboards</a:t>
            </a:r>
            <a:endParaRPr lang="en-US" sz="2800" dirty="0"/>
          </a:p>
        </p:txBody>
      </p:sp>
      <p:sp>
        <p:nvSpPr>
          <p:cNvPr id="4" name="Shape 2"/>
          <p:cNvSpPr/>
          <p:nvPr/>
        </p:nvSpPr>
        <p:spPr>
          <a:xfrm>
            <a:off x="594360" y="1307592"/>
            <a:ext cx="11018520" cy="0"/>
          </a:xfrm>
          <a:prstGeom prst="line">
            <a:avLst/>
          </a:prstGeom>
          <a:noFill/>
          <a:ln w="9525">
            <a:solidFill>
              <a:srgbClr val="CBD5E1"/>
            </a:solidFill>
            <a:prstDash val="solid"/>
          </a:ln>
        </p:spPr>
        <p:txBody>
          <a:bodyPr/>
          <a:lstStyle/>
          <a:p>
            <a:endParaRPr lang="en-US"/>
          </a:p>
        </p:txBody>
      </p:sp>
      <p:sp>
        <p:nvSpPr>
          <p:cNvPr id="5" name="Text 3"/>
          <p:cNvSpPr/>
          <p:nvPr/>
        </p:nvSpPr>
        <p:spPr>
          <a:xfrm>
            <a:off x="594360" y="6473952"/>
            <a:ext cx="4572000" cy="182880"/>
          </a:xfrm>
          <a:prstGeom prst="rect">
            <a:avLst/>
          </a:prstGeom>
          <a:noFill/>
          <a:ln/>
        </p:spPr>
        <p:txBody>
          <a:bodyPr wrap="square" lIns="381" tIns="381" rIns="381" bIns="381" rtlCol="0" anchor="t">
            <a:normAutofit/>
          </a:bodyPr>
          <a:lstStyle/>
          <a:p>
            <a:pPr marL="0" indent="0" algn="l">
              <a:buNone/>
            </a:pPr>
            <a:r>
              <a:rPr lang="en-US" sz="800" dirty="0">
                <a:solidFill>
                  <a:srgbClr val="64748B"/>
                </a:solidFill>
                <a:latin typeface="Aptos" pitchFamily="34" charset="0"/>
                <a:ea typeface="Aptos" pitchFamily="34" charset="-122"/>
                <a:cs typeface="Aptos" pitchFamily="34" charset="-120"/>
              </a:rPr>
              <a:t>White-label workshop • powered by ai12z</a:t>
            </a:r>
            <a:endParaRPr lang="en-US" sz="800" dirty="0"/>
          </a:p>
        </p:txBody>
      </p:sp>
      <p:sp>
        <p:nvSpPr>
          <p:cNvPr id="6" name="Text 4"/>
          <p:cNvSpPr/>
          <p:nvPr/>
        </p:nvSpPr>
        <p:spPr>
          <a:xfrm>
            <a:off x="11201400" y="6419088"/>
            <a:ext cx="457200" cy="228600"/>
          </a:xfrm>
          <a:prstGeom prst="rect">
            <a:avLst/>
          </a:prstGeom>
          <a:noFill/>
          <a:ln/>
        </p:spPr>
        <p:txBody>
          <a:bodyPr wrap="square" lIns="381" tIns="381" rIns="381" bIns="381" rtlCol="0" anchor="t">
            <a:normAutofit/>
          </a:bodyPr>
          <a:lstStyle/>
          <a:p>
            <a:pPr marL="0" indent="0" algn="r">
              <a:buNone/>
            </a:pPr>
            <a:r>
              <a:rPr lang="en-US" sz="1000" dirty="0">
                <a:solidFill>
                  <a:srgbClr val="64748B"/>
                </a:solidFill>
                <a:latin typeface="Aptos" pitchFamily="34" charset="0"/>
                <a:ea typeface="Aptos" pitchFamily="34" charset="-122"/>
                <a:cs typeface="Aptos" pitchFamily="34" charset="-120"/>
              </a:rPr>
              <a:t>12</a:t>
            </a:r>
            <a:endParaRPr lang="en-US" sz="1000" dirty="0"/>
          </a:p>
        </p:txBody>
      </p:sp>
      <p:sp>
        <p:nvSpPr>
          <p:cNvPr id="7" name="Shape 5"/>
          <p:cNvSpPr/>
          <p:nvPr/>
        </p:nvSpPr>
        <p:spPr>
          <a:xfrm>
            <a:off x="594360" y="1950000"/>
            <a:ext cx="5303520" cy="1700000"/>
          </a:xfrm>
          <a:prstGeom prst="roundRect">
            <a:avLst>
              <a:gd name="adj" fmla="val 5161"/>
            </a:avLst>
          </a:prstGeom>
          <a:solidFill>
            <a:srgbClr val="FFFFFF"/>
          </a:solidFill>
          <a:ln w="9525">
            <a:solidFill>
              <a:srgbClr val="D7DEE9"/>
            </a:solidFill>
            <a:prstDash val="solid"/>
          </a:ln>
        </p:spPr>
        <p:txBody>
          <a:bodyPr/>
          <a:lstStyle/>
          <a:p>
            <a:endParaRPr lang="en-US"/>
          </a:p>
        </p:txBody>
      </p:sp>
      <p:sp>
        <p:nvSpPr>
          <p:cNvPr id="8" name="Shape 6"/>
          <p:cNvSpPr/>
          <p:nvPr/>
        </p:nvSpPr>
        <p:spPr>
          <a:xfrm>
            <a:off x="594360" y="1950000"/>
            <a:ext cx="64008" cy="1700000"/>
          </a:xfrm>
          <a:prstGeom prst="rect">
            <a:avLst/>
          </a:prstGeom>
          <a:solidFill>
            <a:srgbClr val="1F6FEB"/>
          </a:solidFill>
          <a:ln w="12700">
            <a:solidFill>
              <a:srgbClr val="1F6FEB">
                <a:alpha val="0"/>
              </a:srgbClr>
            </a:solidFill>
            <a:prstDash val="solid"/>
          </a:ln>
        </p:spPr>
        <p:txBody>
          <a:bodyPr/>
          <a:lstStyle/>
          <a:p>
            <a:endParaRPr lang="en-US"/>
          </a:p>
        </p:txBody>
      </p:sp>
      <p:sp>
        <p:nvSpPr>
          <p:cNvPr id="9" name="Text 7"/>
          <p:cNvSpPr/>
          <p:nvPr/>
        </p:nvSpPr>
        <p:spPr>
          <a:xfrm>
            <a:off x="822960" y="2535586"/>
            <a:ext cx="4846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Do first</a:t>
            </a:r>
            <a:endParaRPr lang="en-US" sz="1400" dirty="0"/>
          </a:p>
        </p:txBody>
      </p:sp>
      <p:sp>
        <p:nvSpPr>
          <p:cNvPr id="10" name="Text 8"/>
          <p:cNvSpPr/>
          <p:nvPr/>
        </p:nvSpPr>
        <p:spPr>
          <a:xfrm>
            <a:off x="822960" y="2873914"/>
            <a:ext cx="4846320" cy="777240"/>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[Highest-priority content, technical, authority, or experience action.]</a:t>
            </a:r>
            <a:endParaRPr lang="en-US" sz="1070" dirty="0"/>
          </a:p>
        </p:txBody>
      </p:sp>
      <p:sp>
        <p:nvSpPr>
          <p:cNvPr id="11" name="Shape 9"/>
          <p:cNvSpPr/>
          <p:nvPr/>
        </p:nvSpPr>
        <p:spPr>
          <a:xfrm>
            <a:off x="6309360" y="1950000"/>
            <a:ext cx="5303520" cy="1700000"/>
          </a:xfrm>
          <a:prstGeom prst="roundRect">
            <a:avLst>
              <a:gd name="adj" fmla="val 5161"/>
            </a:avLst>
          </a:prstGeom>
          <a:solidFill>
            <a:srgbClr val="FFFFFF"/>
          </a:solidFill>
          <a:ln w="9525">
            <a:solidFill>
              <a:srgbClr val="D7DEE9"/>
            </a:solidFill>
            <a:prstDash val="solid"/>
          </a:ln>
        </p:spPr>
        <p:txBody>
          <a:bodyPr/>
          <a:lstStyle/>
          <a:p>
            <a:endParaRPr lang="en-US"/>
          </a:p>
        </p:txBody>
      </p:sp>
      <p:sp>
        <p:nvSpPr>
          <p:cNvPr id="12" name="Shape 10"/>
          <p:cNvSpPr/>
          <p:nvPr/>
        </p:nvSpPr>
        <p:spPr>
          <a:xfrm>
            <a:off x="6309360" y="1950000"/>
            <a:ext cx="64008" cy="1700000"/>
          </a:xfrm>
          <a:prstGeom prst="rect">
            <a:avLst/>
          </a:prstGeom>
          <a:solidFill>
            <a:srgbClr val="17213B"/>
          </a:solidFill>
          <a:ln w="12700">
            <a:solidFill>
              <a:srgbClr val="17213B">
                <a:alpha val="0"/>
              </a:srgbClr>
            </a:solidFill>
            <a:prstDash val="solid"/>
          </a:ln>
        </p:spPr>
        <p:txBody>
          <a:bodyPr/>
          <a:lstStyle/>
          <a:p>
            <a:endParaRPr lang="en-US"/>
          </a:p>
        </p:txBody>
      </p:sp>
      <p:sp>
        <p:nvSpPr>
          <p:cNvPr id="13" name="Text 11"/>
          <p:cNvSpPr/>
          <p:nvPr/>
        </p:nvSpPr>
        <p:spPr>
          <a:xfrm>
            <a:off x="6537960" y="2535586"/>
            <a:ext cx="4846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Do next</a:t>
            </a:r>
            <a:endParaRPr lang="en-US" sz="1400" dirty="0"/>
          </a:p>
        </p:txBody>
      </p:sp>
      <p:sp>
        <p:nvSpPr>
          <p:cNvPr id="14" name="Text 12"/>
          <p:cNvSpPr/>
          <p:nvPr/>
        </p:nvSpPr>
        <p:spPr>
          <a:xfrm>
            <a:off x="6537960" y="2873914"/>
            <a:ext cx="4846320" cy="777240"/>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[Second priority or foundational improvement.]</a:t>
            </a:r>
            <a:endParaRPr lang="en-US" sz="1070" dirty="0"/>
          </a:p>
        </p:txBody>
      </p:sp>
      <p:sp>
        <p:nvSpPr>
          <p:cNvPr id="15" name="Shape 13"/>
          <p:cNvSpPr/>
          <p:nvPr/>
        </p:nvSpPr>
        <p:spPr>
          <a:xfrm>
            <a:off x="594360" y="4060000"/>
            <a:ext cx="5303520" cy="1700000"/>
          </a:xfrm>
          <a:prstGeom prst="roundRect">
            <a:avLst>
              <a:gd name="adj" fmla="val 5161"/>
            </a:avLst>
          </a:prstGeom>
          <a:solidFill>
            <a:srgbClr val="FFFFFF"/>
          </a:solidFill>
          <a:ln w="9525">
            <a:solidFill>
              <a:srgbClr val="D7DEE9"/>
            </a:solidFill>
            <a:prstDash val="solid"/>
          </a:ln>
        </p:spPr>
        <p:txBody>
          <a:bodyPr/>
          <a:lstStyle/>
          <a:p>
            <a:endParaRPr lang="en-US"/>
          </a:p>
        </p:txBody>
      </p:sp>
      <p:sp>
        <p:nvSpPr>
          <p:cNvPr id="16" name="Shape 14"/>
          <p:cNvSpPr/>
          <p:nvPr/>
        </p:nvSpPr>
        <p:spPr>
          <a:xfrm>
            <a:off x="594360" y="4060000"/>
            <a:ext cx="64008" cy="1700000"/>
          </a:xfrm>
          <a:prstGeom prst="rect">
            <a:avLst/>
          </a:prstGeom>
          <a:solidFill>
            <a:srgbClr val="4A8CF0"/>
          </a:solidFill>
          <a:ln w="12700">
            <a:solidFill>
              <a:srgbClr val="4A8CF0">
                <a:alpha val="0"/>
              </a:srgbClr>
            </a:solidFill>
            <a:prstDash val="solid"/>
          </a:ln>
        </p:spPr>
        <p:txBody>
          <a:bodyPr/>
          <a:lstStyle/>
          <a:p>
            <a:endParaRPr lang="en-US"/>
          </a:p>
        </p:txBody>
      </p:sp>
      <p:sp>
        <p:nvSpPr>
          <p:cNvPr id="17" name="Text 15"/>
          <p:cNvSpPr/>
          <p:nvPr/>
        </p:nvSpPr>
        <p:spPr>
          <a:xfrm>
            <a:off x="822960" y="4645586"/>
            <a:ext cx="4846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Validate</a:t>
            </a:r>
            <a:endParaRPr lang="en-US" sz="1400" dirty="0"/>
          </a:p>
        </p:txBody>
      </p:sp>
      <p:sp>
        <p:nvSpPr>
          <p:cNvPr id="18" name="Text 16"/>
          <p:cNvSpPr/>
          <p:nvPr/>
        </p:nvSpPr>
        <p:spPr>
          <a:xfrm>
            <a:off x="822960" y="4983914"/>
            <a:ext cx="4846320" cy="777240"/>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[Finding that needs additional evidence before investment.]</a:t>
            </a:r>
            <a:endParaRPr lang="en-US" sz="1070" dirty="0"/>
          </a:p>
        </p:txBody>
      </p:sp>
      <p:sp>
        <p:nvSpPr>
          <p:cNvPr id="19" name="Shape 17"/>
          <p:cNvSpPr/>
          <p:nvPr/>
        </p:nvSpPr>
        <p:spPr>
          <a:xfrm>
            <a:off x="6309360" y="4060000"/>
            <a:ext cx="5303520" cy="1700000"/>
          </a:xfrm>
          <a:prstGeom prst="roundRect">
            <a:avLst>
              <a:gd name="adj" fmla="val 5161"/>
            </a:avLst>
          </a:prstGeom>
          <a:solidFill>
            <a:srgbClr val="FFFFFF"/>
          </a:solidFill>
          <a:ln w="9525">
            <a:solidFill>
              <a:srgbClr val="D7DEE9"/>
            </a:solidFill>
            <a:prstDash val="solid"/>
          </a:ln>
        </p:spPr>
        <p:txBody>
          <a:bodyPr/>
          <a:lstStyle/>
          <a:p>
            <a:endParaRPr lang="en-US"/>
          </a:p>
        </p:txBody>
      </p:sp>
      <p:sp>
        <p:nvSpPr>
          <p:cNvPr id="20" name="Shape 18"/>
          <p:cNvSpPr/>
          <p:nvPr/>
        </p:nvSpPr>
        <p:spPr>
          <a:xfrm>
            <a:off x="6309360" y="4060000"/>
            <a:ext cx="64008" cy="1700000"/>
          </a:xfrm>
          <a:prstGeom prst="rect">
            <a:avLst/>
          </a:prstGeom>
          <a:solidFill>
            <a:srgbClr val="64748B"/>
          </a:solidFill>
          <a:ln w="12700">
            <a:solidFill>
              <a:srgbClr val="64748B">
                <a:alpha val="0"/>
              </a:srgbClr>
            </a:solidFill>
            <a:prstDash val="solid"/>
          </a:ln>
        </p:spPr>
        <p:txBody>
          <a:bodyPr/>
          <a:lstStyle/>
          <a:p>
            <a:endParaRPr lang="en-US"/>
          </a:p>
        </p:txBody>
      </p:sp>
      <p:sp>
        <p:nvSpPr>
          <p:cNvPr id="21" name="Text 19"/>
          <p:cNvSpPr/>
          <p:nvPr/>
        </p:nvSpPr>
        <p:spPr>
          <a:xfrm>
            <a:off x="6537960" y="4645586"/>
            <a:ext cx="4846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Monitor</a:t>
            </a:r>
            <a:endParaRPr lang="en-US" sz="1400" dirty="0"/>
          </a:p>
        </p:txBody>
      </p:sp>
      <p:sp>
        <p:nvSpPr>
          <p:cNvPr id="22" name="Text 20"/>
          <p:cNvSpPr/>
          <p:nvPr/>
        </p:nvSpPr>
        <p:spPr>
          <a:xfrm>
            <a:off x="6537960" y="4983914"/>
            <a:ext cx="4846320" cy="777240"/>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[Lower-priority issue or competitive movement to watch.]</a:t>
            </a:r>
            <a:endParaRPr lang="en-US" sz="107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94360" y="310896"/>
            <a:ext cx="6400800" cy="256032"/>
          </a:xfrm>
          <a:prstGeom prst="rect">
            <a:avLst/>
          </a:prstGeom>
          <a:noFill/>
          <a:ln/>
        </p:spPr>
        <p:txBody>
          <a:bodyPr wrap="square" lIns="381" tIns="381" rIns="381" bIns="381" rtlCol="0" anchor="t">
            <a:normAutofit/>
          </a:bodyPr>
          <a:lstStyle/>
          <a:p>
            <a:pPr marL="0" indent="0" algn="l">
              <a:buNone/>
            </a:pPr>
            <a:r>
              <a:rPr lang="en-US" sz="900" b="1" dirty="0">
                <a:solidFill>
                  <a:srgbClr val="1F6FEB"/>
                </a:solidFill>
                <a:latin typeface="Aptos" pitchFamily="34" charset="0"/>
                <a:ea typeface="Aptos" pitchFamily="34" charset="-122"/>
                <a:cs typeface="Aptos" pitchFamily="34" charset="-120"/>
              </a:rPr>
              <a:t>GET FOUND IN AI SEARCH</a:t>
            </a:r>
            <a:endParaRPr lang="en-US" sz="900" dirty="0"/>
          </a:p>
        </p:txBody>
      </p:sp>
      <p:sp>
        <p:nvSpPr>
          <p:cNvPr id="3" name="Text 1"/>
          <p:cNvSpPr/>
          <p:nvPr/>
        </p:nvSpPr>
        <p:spPr>
          <a:xfrm>
            <a:off x="594360" y="621792"/>
            <a:ext cx="8321040" cy="566928"/>
          </a:xfrm>
          <a:prstGeom prst="rect">
            <a:avLst/>
          </a:prstGeom>
          <a:noFill/>
          <a:ln/>
        </p:spPr>
        <p:txBody>
          <a:bodyPr wrap="square" lIns="381" tIns="381" rIns="381" bIns="381" rtlCol="0" anchor="t">
            <a:normAutofit fontScale="77500" lnSpcReduction="20000"/>
          </a:bodyPr>
          <a:lstStyle/>
          <a:p>
            <a:pPr marL="0" indent="0" algn="l">
              <a:buNone/>
            </a:pPr>
            <a:r>
              <a:rPr lang="en-US" sz="2800" b="1" dirty="0">
                <a:solidFill>
                  <a:srgbClr val="17213B"/>
                </a:solidFill>
                <a:latin typeface="Aptos Display" pitchFamily="34" charset="0"/>
                <a:ea typeface="Aptos Display" pitchFamily="34" charset="-122"/>
                <a:cs typeface="Aptos Display" pitchFamily="34" charset="-120"/>
              </a:rPr>
              <a:t>The first 90-day cycle moves from baseline to measurable progress</a:t>
            </a:r>
            <a:endParaRPr lang="en-US" sz="2800" dirty="0"/>
          </a:p>
        </p:txBody>
      </p:sp>
      <p:sp>
        <p:nvSpPr>
          <p:cNvPr id="40" name="Rule"/>
          <p:cNvSpPr/>
          <p:nvPr/>
        </p:nvSpPr>
        <p:spPr>
          <a:xfrm>
            <a:off x="594360" y="1307592"/>
            <a:ext cx="11018520" cy="0"/>
          </a:xfrm>
          <a:prstGeom prst="line">
            <a:avLst/>
          </a:prstGeom>
          <a:noFill/>
          <a:ln w="9525">
            <a:solidFill>
              <a:srgbClr val="CBD5E1"/>
            </a:solidFill>
            <a:prstDash val="solid"/>
          </a:ln>
        </p:spPr>
        <p:txBody>
          <a:bodyPr/>
          <a:lstStyle/>
          <a:p>
            <a:endParaRPr lang="en-US"/>
          </a:p>
        </p:txBody>
      </p:sp>
      <p:sp>
        <p:nvSpPr>
          <p:cNvPr id="5" name="Text 3"/>
          <p:cNvSpPr/>
          <p:nvPr/>
        </p:nvSpPr>
        <p:spPr>
          <a:xfrm>
            <a:off x="594360" y="6473952"/>
            <a:ext cx="4572000" cy="182880"/>
          </a:xfrm>
          <a:prstGeom prst="rect">
            <a:avLst/>
          </a:prstGeom>
          <a:noFill/>
          <a:ln/>
        </p:spPr>
        <p:txBody>
          <a:bodyPr wrap="square" lIns="381" tIns="381" rIns="381" bIns="381" rtlCol="0" anchor="t">
            <a:normAutofit/>
          </a:bodyPr>
          <a:lstStyle/>
          <a:p>
            <a:pPr marL="0" indent="0" algn="l">
              <a:buNone/>
            </a:pPr>
            <a:r>
              <a:rPr lang="en-US" sz="800" dirty="0">
                <a:solidFill>
                  <a:srgbClr val="64748B"/>
                </a:solidFill>
                <a:latin typeface="Aptos" pitchFamily="34" charset="0"/>
                <a:ea typeface="Aptos" pitchFamily="34" charset="-122"/>
                <a:cs typeface="Aptos" pitchFamily="34" charset="-120"/>
              </a:rPr>
              <a:t>White-label workshop • powered by ai12z</a:t>
            </a:r>
            <a:endParaRPr lang="en-US" sz="800" dirty="0"/>
          </a:p>
        </p:txBody>
      </p:sp>
      <p:sp>
        <p:nvSpPr>
          <p:cNvPr id="6" name="Text 4"/>
          <p:cNvSpPr/>
          <p:nvPr/>
        </p:nvSpPr>
        <p:spPr>
          <a:xfrm>
            <a:off x="11201400" y="6419088"/>
            <a:ext cx="457200" cy="228600"/>
          </a:xfrm>
          <a:prstGeom prst="rect">
            <a:avLst/>
          </a:prstGeom>
          <a:noFill/>
          <a:ln/>
        </p:spPr>
        <p:txBody>
          <a:bodyPr wrap="square" lIns="381" tIns="381" rIns="381" bIns="381" rtlCol="0" anchor="t">
            <a:normAutofit/>
          </a:bodyPr>
          <a:lstStyle/>
          <a:p>
            <a:pPr marL="0" indent="0" algn="r">
              <a:buNone/>
            </a:pPr>
            <a:r>
              <a:rPr lang="en-US" sz="1000" dirty="0">
                <a:solidFill>
                  <a:srgbClr val="64748B"/>
                </a:solidFill>
                <a:latin typeface="Aptos" pitchFamily="34" charset="0"/>
                <a:ea typeface="Aptos" pitchFamily="34" charset="-122"/>
                <a:cs typeface="Aptos" pitchFamily="34" charset="-120"/>
              </a:rPr>
              <a:t>13</a:t>
            </a:r>
            <a:endParaRPr lang="en-US" sz="1000" dirty="0"/>
          </a:p>
        </p:txBody>
      </p:sp>
      <p:sp>
        <p:nvSpPr>
          <p:cNvPr id="7" name="Shape 5"/>
          <p:cNvSpPr/>
          <p:nvPr/>
        </p:nvSpPr>
        <p:spPr>
          <a:xfrm>
            <a:off x="594360" y="2700000"/>
            <a:ext cx="2640000" cy="1005840"/>
          </a:xfrm>
          <a:prstGeom prst="chevron">
            <a:avLst/>
          </a:prstGeom>
          <a:solidFill>
            <a:srgbClr val="4A8CF0"/>
          </a:solidFill>
          <a:ln w="12700">
            <a:solidFill>
              <a:srgbClr val="4A8CF0"/>
            </a:solidFill>
            <a:prstDash val="solid"/>
          </a:ln>
        </p:spPr>
        <p:txBody>
          <a:bodyPr/>
          <a:lstStyle/>
          <a:p>
            <a:endParaRPr lang="en-US"/>
          </a:p>
        </p:txBody>
      </p:sp>
      <p:sp>
        <p:nvSpPr>
          <p:cNvPr id="8" name="Text 6"/>
          <p:cNvSpPr/>
          <p:nvPr/>
        </p:nvSpPr>
        <p:spPr>
          <a:xfrm>
            <a:off x="964360" y="3088580"/>
            <a:ext cx="1900000" cy="228600"/>
          </a:xfrm>
          <a:prstGeom prst="rect">
            <a:avLst/>
          </a:prstGeom>
          <a:noFill/>
          <a:ln/>
        </p:spPr>
        <p:txBody>
          <a:bodyPr wrap="square" lIns="381" tIns="381" rIns="381" bIns="381" rtlCol="0" anchor="t">
            <a:normAutofit/>
          </a:bodyPr>
          <a:lstStyle/>
          <a:p>
            <a:pPr marL="0" indent="0" algn="ctr">
              <a:buNone/>
            </a:pPr>
            <a:r>
              <a:rPr lang="en-US" sz="1400" b="1" dirty="0">
                <a:solidFill>
                  <a:srgbClr val="FFFFFF"/>
                </a:solidFill>
                <a:latin typeface="Aptos" pitchFamily="34" charset="0"/>
                <a:ea typeface="Aptos" pitchFamily="34" charset="-122"/>
                <a:cs typeface="Aptos" pitchFamily="34" charset="-120"/>
              </a:rPr>
              <a:t>Baseline</a:t>
            </a:r>
            <a:endParaRPr lang="en-US" sz="1400" dirty="0"/>
          </a:p>
        </p:txBody>
      </p:sp>
      <p:sp>
        <p:nvSpPr>
          <p:cNvPr id="9" name="Text 7"/>
          <p:cNvSpPr/>
          <p:nvPr/>
        </p:nvSpPr>
        <p:spPr>
          <a:xfrm>
            <a:off x="594360" y="4200000"/>
            <a:ext cx="2640000" cy="914400"/>
          </a:xfrm>
          <a:prstGeom prst="rect">
            <a:avLst/>
          </a:prstGeom>
          <a:noFill/>
          <a:ln/>
        </p:spPr>
        <p:txBody>
          <a:bodyPr wrap="square" lIns="381" tIns="381" rIns="381" bIns="381" rtlCol="0" anchor="t">
            <a:normAutofit/>
          </a:bodyPr>
          <a:lstStyle/>
          <a:p>
            <a:pPr marL="0" indent="0" algn="ctr">
              <a:buNone/>
            </a:pPr>
            <a:r>
              <a:rPr lang="en-US" sz="1100" dirty="0">
                <a:solidFill>
                  <a:srgbClr val="334155"/>
                </a:solidFill>
                <a:latin typeface="Aptos" pitchFamily="34" charset="0"/>
                <a:ea typeface="Aptos" pitchFamily="34" charset="-122"/>
                <a:cs typeface="Aptos" pitchFamily="34" charset="-120"/>
              </a:rPr>
              <a:t>Confirm starting results using agreed questions, pages, engines, and date range.</a:t>
            </a:r>
            <a:endParaRPr lang="en-US" sz="1100" dirty="0"/>
          </a:p>
        </p:txBody>
      </p:sp>
      <p:sp>
        <p:nvSpPr>
          <p:cNvPr id="10" name="Shape 8"/>
          <p:cNvSpPr/>
          <p:nvPr/>
        </p:nvSpPr>
        <p:spPr>
          <a:xfrm>
            <a:off x="3387200" y="2700000"/>
            <a:ext cx="2640000" cy="1005840"/>
          </a:xfrm>
          <a:prstGeom prst="chevron">
            <a:avLst/>
          </a:prstGeom>
          <a:solidFill>
            <a:srgbClr val="1F6FEB"/>
          </a:solidFill>
          <a:ln w="12700">
            <a:solidFill>
              <a:srgbClr val="1F6FEB"/>
            </a:solidFill>
            <a:prstDash val="solid"/>
          </a:ln>
        </p:spPr>
        <p:txBody>
          <a:bodyPr/>
          <a:lstStyle/>
          <a:p>
            <a:endParaRPr lang="en-US"/>
          </a:p>
        </p:txBody>
      </p:sp>
      <p:sp>
        <p:nvSpPr>
          <p:cNvPr id="11" name="Text 9"/>
          <p:cNvSpPr/>
          <p:nvPr/>
        </p:nvSpPr>
        <p:spPr>
          <a:xfrm>
            <a:off x="3757200" y="3088580"/>
            <a:ext cx="1900000" cy="228600"/>
          </a:xfrm>
          <a:prstGeom prst="rect">
            <a:avLst/>
          </a:prstGeom>
          <a:noFill/>
          <a:ln/>
        </p:spPr>
        <p:txBody>
          <a:bodyPr wrap="square" lIns="381" tIns="381" rIns="381" bIns="381" rtlCol="0" anchor="t">
            <a:normAutofit/>
          </a:bodyPr>
          <a:lstStyle/>
          <a:p>
            <a:pPr marL="0" indent="0" algn="ctr">
              <a:buNone/>
            </a:pPr>
            <a:r>
              <a:rPr lang="en-US" sz="1400" b="1" dirty="0">
                <a:solidFill>
                  <a:srgbClr val="FFFFFF"/>
                </a:solidFill>
                <a:latin typeface="Aptos" pitchFamily="34" charset="0"/>
                <a:ea typeface="Aptos" pitchFamily="34" charset="-122"/>
                <a:cs typeface="Aptos" pitchFamily="34" charset="-120"/>
              </a:rPr>
              <a:t>Implementation</a:t>
            </a:r>
            <a:endParaRPr lang="en-US" sz="1400" dirty="0"/>
          </a:p>
        </p:txBody>
      </p:sp>
      <p:sp>
        <p:nvSpPr>
          <p:cNvPr id="12" name="Text 10"/>
          <p:cNvSpPr/>
          <p:nvPr/>
        </p:nvSpPr>
        <p:spPr>
          <a:xfrm>
            <a:off x="3387200" y="4200000"/>
            <a:ext cx="2640000" cy="914400"/>
          </a:xfrm>
          <a:prstGeom prst="rect">
            <a:avLst/>
          </a:prstGeom>
          <a:noFill/>
          <a:ln/>
        </p:spPr>
        <p:txBody>
          <a:bodyPr wrap="square" lIns="381" tIns="381" rIns="381" bIns="381" rtlCol="0" anchor="t">
            <a:normAutofit/>
          </a:bodyPr>
          <a:lstStyle/>
          <a:p>
            <a:pPr marL="0" indent="0" algn="ctr">
              <a:buNone/>
            </a:pPr>
            <a:r>
              <a:rPr lang="en-US" sz="1100" dirty="0">
                <a:solidFill>
                  <a:srgbClr val="334155"/>
                </a:solidFill>
                <a:latin typeface="Aptos" pitchFamily="34" charset="0"/>
                <a:ea typeface="Aptos" pitchFamily="34" charset="-122"/>
                <a:cs typeface="Aptos" pitchFamily="34" charset="-120"/>
              </a:rPr>
              <a:t>Publish content, schema, authority, and experience improvements.</a:t>
            </a:r>
            <a:endParaRPr lang="en-US" sz="1100" dirty="0"/>
          </a:p>
        </p:txBody>
      </p:sp>
      <p:sp>
        <p:nvSpPr>
          <p:cNvPr id="13" name="Shape 11"/>
          <p:cNvSpPr/>
          <p:nvPr/>
        </p:nvSpPr>
        <p:spPr>
          <a:xfrm>
            <a:off x="6180040" y="2700000"/>
            <a:ext cx="2640000" cy="1005840"/>
          </a:xfrm>
          <a:prstGeom prst="chevron">
            <a:avLst/>
          </a:prstGeom>
          <a:solidFill>
            <a:srgbClr val="2F5596"/>
          </a:solidFill>
          <a:ln w="12700">
            <a:solidFill>
              <a:srgbClr val="2F5596"/>
            </a:solidFill>
            <a:prstDash val="solid"/>
          </a:ln>
        </p:spPr>
        <p:txBody>
          <a:bodyPr/>
          <a:lstStyle/>
          <a:p>
            <a:endParaRPr lang="en-US"/>
          </a:p>
        </p:txBody>
      </p:sp>
      <p:sp>
        <p:nvSpPr>
          <p:cNvPr id="14" name="Text 12"/>
          <p:cNvSpPr/>
          <p:nvPr/>
        </p:nvSpPr>
        <p:spPr>
          <a:xfrm>
            <a:off x="6550040" y="3088580"/>
            <a:ext cx="1900000" cy="228600"/>
          </a:xfrm>
          <a:prstGeom prst="rect">
            <a:avLst/>
          </a:prstGeom>
          <a:noFill/>
          <a:ln/>
        </p:spPr>
        <p:txBody>
          <a:bodyPr wrap="square" lIns="381" tIns="381" rIns="381" bIns="381" rtlCol="0" anchor="t">
            <a:normAutofit/>
          </a:bodyPr>
          <a:lstStyle/>
          <a:p>
            <a:pPr marL="0" indent="0" algn="ctr">
              <a:buNone/>
            </a:pPr>
            <a:r>
              <a:rPr lang="en-US" sz="1400" b="1" dirty="0">
                <a:solidFill>
                  <a:srgbClr val="FFFFFF"/>
                </a:solidFill>
                <a:latin typeface="Aptos" pitchFamily="34" charset="0"/>
                <a:ea typeface="Aptos" pitchFamily="34" charset="-122"/>
                <a:cs typeface="Aptos" pitchFamily="34" charset="-120"/>
              </a:rPr>
              <a:t>Retest</a:t>
            </a:r>
            <a:endParaRPr lang="en-US" sz="1400" dirty="0"/>
          </a:p>
        </p:txBody>
      </p:sp>
      <p:sp>
        <p:nvSpPr>
          <p:cNvPr id="15" name="Text 13"/>
          <p:cNvSpPr/>
          <p:nvPr/>
        </p:nvSpPr>
        <p:spPr>
          <a:xfrm>
            <a:off x="6180040" y="4200000"/>
            <a:ext cx="2640000" cy="914400"/>
          </a:xfrm>
          <a:prstGeom prst="rect">
            <a:avLst/>
          </a:prstGeom>
          <a:noFill/>
          <a:ln/>
        </p:spPr>
        <p:txBody>
          <a:bodyPr wrap="square" lIns="381" tIns="381" rIns="381" bIns="381" rtlCol="0" anchor="t">
            <a:normAutofit/>
          </a:bodyPr>
          <a:lstStyle/>
          <a:p>
            <a:pPr marL="0" indent="0" algn="ctr">
              <a:buNone/>
            </a:pPr>
            <a:r>
              <a:rPr lang="en-US" sz="1100" dirty="0">
                <a:solidFill>
                  <a:srgbClr val="334155"/>
                </a:solidFill>
                <a:latin typeface="Aptos" pitchFamily="34" charset="0"/>
                <a:ea typeface="Aptos" pitchFamily="34" charset="-122"/>
                <a:cs typeface="Aptos" pitchFamily="34" charset="-120"/>
              </a:rPr>
              <a:t>Repeat the same tests after discovery and indexing have had time to react.</a:t>
            </a:r>
            <a:endParaRPr lang="en-US" sz="1100" dirty="0"/>
          </a:p>
        </p:txBody>
      </p:sp>
      <p:sp>
        <p:nvSpPr>
          <p:cNvPr id="16" name="Shape 14"/>
          <p:cNvSpPr/>
          <p:nvPr/>
        </p:nvSpPr>
        <p:spPr>
          <a:xfrm>
            <a:off x="8972880" y="2700000"/>
            <a:ext cx="2640000" cy="1005840"/>
          </a:xfrm>
          <a:prstGeom prst="chevron">
            <a:avLst/>
          </a:prstGeom>
          <a:solidFill>
            <a:srgbClr val="17213B"/>
          </a:solidFill>
          <a:ln w="12700">
            <a:solidFill>
              <a:srgbClr val="17213B"/>
            </a:solidFill>
            <a:prstDash val="solid"/>
          </a:ln>
        </p:spPr>
        <p:txBody>
          <a:bodyPr/>
          <a:lstStyle/>
          <a:p>
            <a:endParaRPr lang="en-US"/>
          </a:p>
        </p:txBody>
      </p:sp>
      <p:sp>
        <p:nvSpPr>
          <p:cNvPr id="17" name="Text 15"/>
          <p:cNvSpPr/>
          <p:nvPr/>
        </p:nvSpPr>
        <p:spPr>
          <a:xfrm>
            <a:off x="9342880" y="3088580"/>
            <a:ext cx="1900000" cy="228600"/>
          </a:xfrm>
          <a:prstGeom prst="rect">
            <a:avLst/>
          </a:prstGeom>
          <a:noFill/>
          <a:ln/>
        </p:spPr>
        <p:txBody>
          <a:bodyPr wrap="square" lIns="381" tIns="381" rIns="381" bIns="381" rtlCol="0" anchor="t">
            <a:normAutofit/>
          </a:bodyPr>
          <a:lstStyle/>
          <a:p>
            <a:pPr marL="0" indent="0" algn="ctr">
              <a:buNone/>
            </a:pPr>
            <a:r>
              <a:rPr lang="en-US" sz="1400" b="1" dirty="0">
                <a:solidFill>
                  <a:srgbClr val="FFFFFF"/>
                </a:solidFill>
                <a:latin typeface="Aptos" pitchFamily="34" charset="0"/>
                <a:ea typeface="Aptos" pitchFamily="34" charset="-122"/>
                <a:cs typeface="Aptos" pitchFamily="34" charset="-120"/>
              </a:rPr>
              <a:t>Improve</a:t>
            </a:r>
            <a:endParaRPr lang="en-US" sz="1400" dirty="0"/>
          </a:p>
        </p:txBody>
      </p:sp>
      <p:sp>
        <p:nvSpPr>
          <p:cNvPr id="18" name="Text 16"/>
          <p:cNvSpPr/>
          <p:nvPr/>
        </p:nvSpPr>
        <p:spPr>
          <a:xfrm>
            <a:off x="8972880" y="4200000"/>
            <a:ext cx="2640000" cy="914400"/>
          </a:xfrm>
          <a:prstGeom prst="rect">
            <a:avLst/>
          </a:prstGeom>
          <a:noFill/>
          <a:ln/>
        </p:spPr>
        <p:txBody>
          <a:bodyPr wrap="square" lIns="381" tIns="381" rIns="381" bIns="381" rtlCol="0" anchor="t">
            <a:normAutofit/>
          </a:bodyPr>
          <a:lstStyle/>
          <a:p>
            <a:pPr marL="0" indent="0" algn="ctr">
              <a:buNone/>
            </a:pPr>
            <a:r>
              <a:rPr lang="en-US" sz="1100" dirty="0">
                <a:solidFill>
                  <a:srgbClr val="334155"/>
                </a:solidFill>
                <a:latin typeface="Aptos" pitchFamily="34" charset="0"/>
                <a:ea typeface="Aptos" pitchFamily="34" charset="-122"/>
                <a:cs typeface="Aptos" pitchFamily="34" charset="-120"/>
              </a:rPr>
              <a:t>Explain what changed, what did not, and what happens next.</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yebrow"/>
          <p:cNvSpPr txBox="1"/>
          <p:nvPr/>
        </p:nvSpPr>
        <p:spPr>
          <a:xfrm>
            <a:off x="594360" y="310896"/>
            <a:ext cx="6400800" cy="256032"/>
          </a:xfrm>
          <a:prstGeom prst="rect">
            <a:avLst/>
          </a:prstGeom>
          <a:noFill/>
          <a:ln/>
        </p:spPr>
        <p:txBody>
          <a:bodyPr wrap="square" lIns="381" tIns="381" rIns="381" bIns="381" rtlCol="0" anchor="t">
            <a:normAutofit/>
          </a:bodyPr>
          <a:lstStyle/>
          <a:p>
            <a:pPr marL="0" indent="0" algn="l">
              <a:buNone/>
            </a:pPr>
            <a:r>
              <a:rPr lang="en-US" sz="900" b="1">
                <a:solidFill>
                  <a:srgbClr val="1F6FEB"/>
                </a:solidFill>
                <a:latin typeface="Aptos" pitchFamily="34" charset="0"/>
                <a:ea typeface="Aptos" pitchFamily="34" charset="-122"/>
                <a:cs typeface="Aptos" pitchFamily="34" charset="-120"/>
              </a:rPr>
              <a:t>OPERATING CADENCE</a:t>
            </a:r>
            <a:endParaRPr lang="en-US" sz="900" b="1"/>
          </a:p>
        </p:txBody>
      </p:sp>
      <p:sp>
        <p:nvSpPr>
          <p:cNvPr id="3" name="Title"/>
          <p:cNvSpPr txBox="1"/>
          <p:nvPr/>
        </p:nvSpPr>
        <p:spPr>
          <a:xfrm>
            <a:off x="594360" y="621792"/>
            <a:ext cx="8321040" cy="566928"/>
          </a:xfrm>
          <a:prstGeom prst="rect">
            <a:avLst/>
          </a:prstGeom>
          <a:noFill/>
          <a:ln/>
        </p:spPr>
        <p:txBody>
          <a:bodyPr wrap="square" lIns="381" tIns="381" rIns="381" bIns="381" rtlCol="0" anchor="t">
            <a:normAutofit/>
          </a:bodyPr>
          <a:lstStyle/>
          <a:p>
            <a:pPr marL="0" indent="0" algn="l">
              <a:buNone/>
            </a:pPr>
            <a:r>
              <a:rPr lang="en-US" sz="2800" b="1">
                <a:solidFill>
                  <a:srgbClr val="17213B"/>
                </a:solidFill>
                <a:latin typeface="Aptos Display" pitchFamily="34" charset="0"/>
                <a:ea typeface="Aptos Display" pitchFamily="34" charset="-122"/>
                <a:cs typeface="Aptos Display" pitchFamily="34" charset="-120"/>
              </a:rPr>
              <a:t>Ongoing optimization keeps your strategy current</a:t>
            </a:r>
            <a:endParaRPr lang="en-US" sz="2800" b="1"/>
          </a:p>
        </p:txBody>
      </p:sp>
      <p:cxnSp>
        <p:nvCxnSpPr>
          <p:cNvPr id="4" name="Rule"/>
          <p:cNvCxnSpPr/>
          <p:nvPr/>
        </p:nvCxnSpPr>
        <p:spPr>
          <a:xfrm>
            <a:off x="594360" y="1307592"/>
            <a:ext cx="11018520" cy="0"/>
          </a:xfrm>
          <a:prstGeom prst="line">
            <a:avLst/>
          </a:prstGeom>
          <a:ln w="9525">
            <a:solidFill>
              <a:srgbClr val="CBD5E1"/>
            </a:solidFill>
          </a:ln>
        </p:spPr>
      </p:cxnSp>
      <p:sp>
        <p:nvSpPr>
          <p:cNvPr id="10" name="Card 1"/>
          <p:cNvSpPr/>
          <p:nvPr/>
        </p:nvSpPr>
        <p:spPr>
          <a:xfrm>
            <a:off x="594360" y="1950000"/>
            <a:ext cx="3398520" cy="2400000"/>
          </a:xfrm>
          <a:prstGeom prst="roundRect">
            <a:avLst>
              <a:gd name="adj" fmla="val 5161"/>
            </a:avLst>
          </a:prstGeom>
          <a:solidFill>
            <a:srgbClr val="FFFFFF"/>
          </a:solidFill>
          <a:ln w="9525">
            <a:solidFill>
              <a:srgbClr val="D7DEE9"/>
            </a:solidFill>
          </a:ln>
        </p:spPr>
        <p:txBody>
          <a:bodyPr/>
          <a:lstStyle/>
          <a:p>
            <a:endParaRPr lang="en-US"/>
          </a:p>
        </p:txBody>
      </p:sp>
      <p:sp>
        <p:nvSpPr>
          <p:cNvPr id="11" name="Bar 1"/>
          <p:cNvSpPr/>
          <p:nvPr/>
        </p:nvSpPr>
        <p:spPr>
          <a:xfrm>
            <a:off x="594360" y="1950000"/>
            <a:ext cx="64008" cy="2400000"/>
          </a:xfrm>
          <a:prstGeom prst="rect">
            <a:avLst/>
          </a:prstGeom>
          <a:solidFill>
            <a:srgbClr val="1F6FEB"/>
          </a:solidFill>
          <a:ln>
            <a:noFill/>
          </a:ln>
        </p:spPr>
        <p:txBody>
          <a:bodyPr/>
          <a:lstStyle/>
          <a:p>
            <a:endParaRPr lang="en-US"/>
          </a:p>
        </p:txBody>
      </p:sp>
      <p:sp>
        <p:nvSpPr>
          <p:cNvPr id="12" name="Kicker 1"/>
          <p:cNvSpPr txBox="1"/>
          <p:nvPr/>
        </p:nvSpPr>
        <p:spPr>
          <a:xfrm>
            <a:off x="914400" y="2450000"/>
            <a:ext cx="2804160" cy="256032"/>
          </a:xfrm>
          <a:prstGeom prst="rect">
            <a:avLst/>
          </a:prstGeom>
          <a:noFill/>
          <a:ln/>
        </p:spPr>
        <p:txBody>
          <a:bodyPr wrap="square" lIns="381" tIns="381" rIns="381" bIns="381" rtlCol="0" anchor="t">
            <a:normAutofit/>
          </a:bodyPr>
          <a:lstStyle/>
          <a:p>
            <a:pPr marL="0" indent="0" algn="l">
              <a:buNone/>
            </a:pPr>
            <a:r>
              <a:rPr lang="en-US" sz="900" b="1">
                <a:solidFill>
                  <a:srgbClr val="1F6FEB"/>
                </a:solidFill>
                <a:latin typeface="Aptos" pitchFamily="34" charset="0"/>
                <a:ea typeface="Aptos" pitchFamily="34" charset="-122"/>
                <a:cs typeface="Aptos" pitchFamily="34" charset="-120"/>
              </a:rPr>
              <a:t>OPERATE</a:t>
            </a:r>
            <a:endParaRPr lang="en-US" sz="900" b="1"/>
          </a:p>
        </p:txBody>
      </p:sp>
      <p:sp>
        <p:nvSpPr>
          <p:cNvPr id="13" name="Card Title 1"/>
          <p:cNvSpPr txBox="1"/>
          <p:nvPr/>
        </p:nvSpPr>
        <p:spPr>
          <a:xfrm>
            <a:off x="914400" y="2800000"/>
            <a:ext cx="2804160" cy="338328"/>
          </a:xfrm>
          <a:prstGeom prst="rect">
            <a:avLst/>
          </a:prstGeom>
          <a:noFill/>
          <a:ln/>
        </p:spPr>
        <p:txBody>
          <a:bodyPr wrap="square" lIns="381" tIns="381" rIns="381" bIns="381" rtlCol="0" anchor="t">
            <a:normAutofit/>
          </a:bodyPr>
          <a:lstStyle/>
          <a:p>
            <a:pPr marL="0" indent="0" algn="l">
              <a:buNone/>
            </a:pPr>
            <a:r>
              <a:rPr lang="en-US" sz="1400" b="1">
                <a:solidFill>
                  <a:srgbClr val="17213B"/>
                </a:solidFill>
                <a:latin typeface="Aptos" pitchFamily="34" charset="0"/>
                <a:ea typeface="Aptos" pitchFamily="34" charset="-122"/>
                <a:cs typeface="Aptos" pitchFamily="34" charset="-120"/>
              </a:rPr>
              <a:t>Monthly</a:t>
            </a:r>
            <a:endParaRPr lang="en-US" sz="1400" b="1"/>
          </a:p>
        </p:txBody>
      </p:sp>
      <p:sp>
        <p:nvSpPr>
          <p:cNvPr id="14" name="Card Body 1"/>
          <p:cNvSpPr txBox="1"/>
          <p:nvPr/>
        </p:nvSpPr>
        <p:spPr>
          <a:xfrm>
            <a:off x="914400" y="3300000"/>
            <a:ext cx="2804160" cy="900000"/>
          </a:xfrm>
          <a:prstGeom prst="rect">
            <a:avLst/>
          </a:prstGeom>
          <a:noFill/>
          <a:ln/>
        </p:spPr>
        <p:txBody>
          <a:bodyPr wrap="square" lIns="381" tIns="381" rIns="381" bIns="381" rtlCol="0" anchor="t">
            <a:normAutofit/>
          </a:bodyPr>
          <a:lstStyle/>
          <a:p>
            <a:pPr marL="0" indent="0" algn="l">
              <a:buNone/>
            </a:pPr>
            <a:r>
              <a:rPr lang="en-US" sz="1070">
                <a:solidFill>
                  <a:srgbClr val="334155"/>
                </a:solidFill>
                <a:latin typeface="Aptos" pitchFamily="34" charset="0"/>
                <a:ea typeface="Aptos" pitchFamily="34" charset="-122"/>
                <a:cs typeface="Aptos" pitchFamily="34" charset="-120"/>
              </a:rPr>
              <a:t>Review live signals, retest priority questions, deliver agreed improvements, and update the action plan.</a:t>
            </a:r>
            <a:endParaRPr lang="en-US" sz="1070"/>
          </a:p>
        </p:txBody>
      </p:sp>
      <p:sp>
        <p:nvSpPr>
          <p:cNvPr id="20" name="Card 2"/>
          <p:cNvSpPr/>
          <p:nvPr/>
        </p:nvSpPr>
        <p:spPr>
          <a:xfrm>
            <a:off x="4404360" y="1950000"/>
            <a:ext cx="3398520" cy="2400000"/>
          </a:xfrm>
          <a:prstGeom prst="roundRect">
            <a:avLst>
              <a:gd name="adj" fmla="val 5161"/>
            </a:avLst>
          </a:prstGeom>
          <a:solidFill>
            <a:srgbClr val="FFFFFF"/>
          </a:solidFill>
          <a:ln w="9525">
            <a:solidFill>
              <a:srgbClr val="D7DEE9"/>
            </a:solidFill>
          </a:ln>
        </p:spPr>
        <p:txBody>
          <a:bodyPr/>
          <a:lstStyle/>
          <a:p>
            <a:endParaRPr lang="en-US"/>
          </a:p>
        </p:txBody>
      </p:sp>
      <p:sp>
        <p:nvSpPr>
          <p:cNvPr id="21" name="Bar 2"/>
          <p:cNvSpPr/>
          <p:nvPr/>
        </p:nvSpPr>
        <p:spPr>
          <a:xfrm>
            <a:off x="4404360" y="1950000"/>
            <a:ext cx="64008" cy="2400000"/>
          </a:xfrm>
          <a:prstGeom prst="rect">
            <a:avLst/>
          </a:prstGeom>
          <a:solidFill>
            <a:srgbClr val="17213B"/>
          </a:solidFill>
          <a:ln>
            <a:noFill/>
          </a:ln>
        </p:spPr>
        <p:txBody>
          <a:bodyPr/>
          <a:lstStyle/>
          <a:p>
            <a:endParaRPr lang="en-US"/>
          </a:p>
        </p:txBody>
      </p:sp>
      <p:sp>
        <p:nvSpPr>
          <p:cNvPr id="22" name="Kicker 2"/>
          <p:cNvSpPr txBox="1"/>
          <p:nvPr/>
        </p:nvSpPr>
        <p:spPr>
          <a:xfrm>
            <a:off x="4724400" y="2450000"/>
            <a:ext cx="2804160" cy="256032"/>
          </a:xfrm>
          <a:prstGeom prst="rect">
            <a:avLst/>
          </a:prstGeom>
          <a:noFill/>
          <a:ln/>
        </p:spPr>
        <p:txBody>
          <a:bodyPr wrap="square" lIns="381" tIns="381" rIns="381" bIns="381" rtlCol="0" anchor="t">
            <a:normAutofit/>
          </a:bodyPr>
          <a:lstStyle/>
          <a:p>
            <a:pPr marL="0" indent="0" algn="l">
              <a:buNone/>
            </a:pPr>
            <a:r>
              <a:rPr lang="en-US" sz="900" b="1">
                <a:solidFill>
                  <a:srgbClr val="1F6FEB"/>
                </a:solidFill>
                <a:latin typeface="Aptos" pitchFamily="34" charset="0"/>
                <a:ea typeface="Aptos" pitchFamily="34" charset="-122"/>
                <a:cs typeface="Aptos" pitchFamily="34" charset="-120"/>
              </a:rPr>
              <a:t>REVIEW</a:t>
            </a:r>
            <a:endParaRPr lang="en-US" sz="900" b="1"/>
          </a:p>
        </p:txBody>
      </p:sp>
      <p:sp>
        <p:nvSpPr>
          <p:cNvPr id="23" name="Card Title 2"/>
          <p:cNvSpPr txBox="1"/>
          <p:nvPr/>
        </p:nvSpPr>
        <p:spPr>
          <a:xfrm>
            <a:off x="4724400" y="2800000"/>
            <a:ext cx="2804160" cy="338328"/>
          </a:xfrm>
          <a:prstGeom prst="rect">
            <a:avLst/>
          </a:prstGeom>
          <a:noFill/>
          <a:ln/>
        </p:spPr>
        <p:txBody>
          <a:bodyPr wrap="square" lIns="381" tIns="381" rIns="381" bIns="381" rtlCol="0" anchor="t">
            <a:normAutofit/>
          </a:bodyPr>
          <a:lstStyle/>
          <a:p>
            <a:pPr marL="0" indent="0" algn="l">
              <a:buNone/>
            </a:pPr>
            <a:r>
              <a:rPr lang="en-US" sz="1400" b="1">
                <a:solidFill>
                  <a:srgbClr val="17213B"/>
                </a:solidFill>
                <a:latin typeface="Aptos" pitchFamily="34" charset="0"/>
                <a:ea typeface="Aptos" pitchFamily="34" charset="-122"/>
                <a:cs typeface="Aptos" pitchFamily="34" charset="-120"/>
              </a:rPr>
              <a:t>Quarterly</a:t>
            </a:r>
            <a:endParaRPr lang="en-US" sz="1400" b="1"/>
          </a:p>
        </p:txBody>
      </p:sp>
      <p:sp>
        <p:nvSpPr>
          <p:cNvPr id="24" name="Card Body 2"/>
          <p:cNvSpPr txBox="1"/>
          <p:nvPr/>
        </p:nvSpPr>
        <p:spPr>
          <a:xfrm>
            <a:off x="4724400" y="3300000"/>
            <a:ext cx="2804160" cy="900000"/>
          </a:xfrm>
          <a:prstGeom prst="rect">
            <a:avLst/>
          </a:prstGeom>
          <a:noFill/>
          <a:ln/>
        </p:spPr>
        <p:txBody>
          <a:bodyPr wrap="square" lIns="381" tIns="381" rIns="381" bIns="381" rtlCol="0" anchor="t">
            <a:normAutofit/>
          </a:bodyPr>
          <a:lstStyle/>
          <a:p>
            <a:pPr marL="0" indent="0" algn="l">
              <a:buNone/>
            </a:pPr>
            <a:r>
              <a:rPr lang="en-US" sz="1070">
                <a:solidFill>
                  <a:srgbClr val="334155"/>
                </a:solidFill>
                <a:latin typeface="Aptos" pitchFamily="34" charset="0"/>
                <a:ea typeface="Aptos" pitchFamily="34" charset="-122"/>
                <a:cs typeface="Aptos" pitchFamily="34" charset="-120"/>
              </a:rPr>
              <a:t>Review trends, competitive movement, completed work, and the next strategic priorities with your team.</a:t>
            </a:r>
            <a:endParaRPr lang="en-US" sz="1070"/>
          </a:p>
        </p:txBody>
      </p:sp>
      <p:sp>
        <p:nvSpPr>
          <p:cNvPr id="30" name="Card 3"/>
          <p:cNvSpPr/>
          <p:nvPr/>
        </p:nvSpPr>
        <p:spPr>
          <a:xfrm>
            <a:off x="8214360" y="1950000"/>
            <a:ext cx="3398520" cy="2400000"/>
          </a:xfrm>
          <a:prstGeom prst="roundRect">
            <a:avLst>
              <a:gd name="adj" fmla="val 5161"/>
            </a:avLst>
          </a:prstGeom>
          <a:solidFill>
            <a:srgbClr val="FFFFFF"/>
          </a:solidFill>
          <a:ln w="9525">
            <a:solidFill>
              <a:srgbClr val="D7DEE9"/>
            </a:solidFill>
          </a:ln>
        </p:spPr>
        <p:txBody>
          <a:bodyPr/>
          <a:lstStyle/>
          <a:p>
            <a:endParaRPr lang="en-US"/>
          </a:p>
        </p:txBody>
      </p:sp>
      <p:sp>
        <p:nvSpPr>
          <p:cNvPr id="31" name="Bar 3"/>
          <p:cNvSpPr/>
          <p:nvPr/>
        </p:nvSpPr>
        <p:spPr>
          <a:xfrm>
            <a:off x="8214360" y="1950000"/>
            <a:ext cx="64008" cy="2400000"/>
          </a:xfrm>
          <a:prstGeom prst="rect">
            <a:avLst/>
          </a:prstGeom>
          <a:solidFill>
            <a:srgbClr val="4A8CF0"/>
          </a:solidFill>
          <a:ln>
            <a:noFill/>
          </a:ln>
        </p:spPr>
        <p:txBody>
          <a:bodyPr/>
          <a:lstStyle/>
          <a:p>
            <a:endParaRPr lang="en-US"/>
          </a:p>
        </p:txBody>
      </p:sp>
      <p:sp>
        <p:nvSpPr>
          <p:cNvPr id="32" name="Kicker 3"/>
          <p:cNvSpPr txBox="1"/>
          <p:nvPr/>
        </p:nvSpPr>
        <p:spPr>
          <a:xfrm>
            <a:off x="8534400" y="2450000"/>
            <a:ext cx="2804160" cy="256032"/>
          </a:xfrm>
          <a:prstGeom prst="rect">
            <a:avLst/>
          </a:prstGeom>
          <a:noFill/>
          <a:ln/>
        </p:spPr>
        <p:txBody>
          <a:bodyPr wrap="square" lIns="381" tIns="381" rIns="381" bIns="381" rtlCol="0" anchor="t">
            <a:normAutofit/>
          </a:bodyPr>
          <a:lstStyle/>
          <a:p>
            <a:pPr marL="0" indent="0" algn="l">
              <a:buNone/>
            </a:pPr>
            <a:r>
              <a:rPr lang="en-US" sz="900" b="1">
                <a:solidFill>
                  <a:srgbClr val="1F6FEB"/>
                </a:solidFill>
                <a:latin typeface="Aptos" pitchFamily="34" charset="0"/>
                <a:ea typeface="Aptos" pitchFamily="34" charset="-122"/>
                <a:cs typeface="Aptos" pitchFamily="34" charset="-120"/>
              </a:rPr>
              <a:t>VALIDATE</a:t>
            </a:r>
            <a:endParaRPr lang="en-US" sz="900" b="1"/>
          </a:p>
        </p:txBody>
      </p:sp>
      <p:sp>
        <p:nvSpPr>
          <p:cNvPr id="33" name="Card Title 3"/>
          <p:cNvSpPr txBox="1"/>
          <p:nvPr/>
        </p:nvSpPr>
        <p:spPr>
          <a:xfrm>
            <a:off x="8534400" y="2800000"/>
            <a:ext cx="2804160" cy="338328"/>
          </a:xfrm>
          <a:prstGeom prst="rect">
            <a:avLst/>
          </a:prstGeom>
          <a:noFill/>
          <a:ln/>
        </p:spPr>
        <p:txBody>
          <a:bodyPr wrap="square" lIns="381" tIns="381" rIns="381" bIns="381" rtlCol="0" anchor="t">
            <a:normAutofit/>
          </a:bodyPr>
          <a:lstStyle/>
          <a:p>
            <a:pPr marL="0" indent="0" algn="l">
              <a:buNone/>
            </a:pPr>
            <a:r>
              <a:rPr lang="en-US" sz="1400" b="1">
                <a:solidFill>
                  <a:srgbClr val="17213B"/>
                </a:solidFill>
                <a:latin typeface="Aptos" pitchFamily="34" charset="0"/>
                <a:ea typeface="Aptos" pitchFamily="34" charset="-122"/>
                <a:cs typeface="Aptos" pitchFamily="34" charset="-120"/>
              </a:rPr>
              <a:t>After major changes</a:t>
            </a:r>
            <a:endParaRPr lang="en-US" sz="1400" b="1"/>
          </a:p>
        </p:txBody>
      </p:sp>
      <p:sp>
        <p:nvSpPr>
          <p:cNvPr id="34" name="Card Body 3"/>
          <p:cNvSpPr txBox="1"/>
          <p:nvPr/>
        </p:nvSpPr>
        <p:spPr>
          <a:xfrm>
            <a:off x="8534400" y="3300000"/>
            <a:ext cx="2804160" cy="900000"/>
          </a:xfrm>
          <a:prstGeom prst="rect">
            <a:avLst/>
          </a:prstGeom>
          <a:noFill/>
          <a:ln/>
        </p:spPr>
        <p:txBody>
          <a:bodyPr wrap="square" lIns="381" tIns="381" rIns="381" bIns="381" rtlCol="0" anchor="t">
            <a:normAutofit/>
          </a:bodyPr>
          <a:lstStyle/>
          <a:p>
            <a:pPr marL="0" indent="0" algn="l">
              <a:buNone/>
            </a:pPr>
            <a:r>
              <a:rPr lang="en-US" sz="1070">
                <a:solidFill>
                  <a:srgbClr val="334155"/>
                </a:solidFill>
                <a:latin typeface="Aptos" pitchFamily="34" charset="0"/>
                <a:ea typeface="Aptos" pitchFamily="34" charset="-122"/>
                <a:cs typeface="Aptos" pitchFamily="34" charset="-120"/>
              </a:rPr>
              <a:t>Reassess the affected pages and questions after launches, migrations, or major content updates.</a:t>
            </a:r>
            <a:endParaRPr lang="en-US" sz="1070"/>
          </a:p>
        </p:txBody>
      </p:sp>
      <p:sp>
        <p:nvSpPr>
          <p:cNvPr id="40" name="Footer"/>
          <p:cNvSpPr txBox="1"/>
          <p:nvPr/>
        </p:nvSpPr>
        <p:spPr>
          <a:xfrm>
            <a:off x="594360" y="6473952"/>
            <a:ext cx="4572000" cy="182880"/>
          </a:xfrm>
          <a:prstGeom prst="rect">
            <a:avLst/>
          </a:prstGeom>
          <a:noFill/>
          <a:ln/>
        </p:spPr>
        <p:txBody>
          <a:bodyPr wrap="square" lIns="381" tIns="381" rIns="381" bIns="381" rtlCol="0" anchor="t">
            <a:normAutofit/>
          </a:bodyPr>
          <a:lstStyle/>
          <a:p>
            <a:pPr marL="0" indent="0" algn="l">
              <a:buNone/>
            </a:pPr>
            <a:r>
              <a:rPr lang="en-US" sz="800">
                <a:solidFill>
                  <a:srgbClr val="64748B"/>
                </a:solidFill>
                <a:latin typeface="Aptos" pitchFamily="34" charset="0"/>
                <a:ea typeface="Aptos" pitchFamily="34" charset="-122"/>
                <a:cs typeface="Aptos" pitchFamily="34" charset="-120"/>
              </a:rPr>
              <a:t>White-label workshop • powered by ai12z</a:t>
            </a:r>
            <a:endParaRPr lang="en-US" sz="800"/>
          </a:p>
        </p:txBody>
      </p:sp>
      <p:sp>
        <p:nvSpPr>
          <p:cNvPr id="41" name="Page Number"/>
          <p:cNvSpPr txBox="1"/>
          <p:nvPr/>
        </p:nvSpPr>
        <p:spPr>
          <a:xfrm>
            <a:off x="11201400" y="6419088"/>
            <a:ext cx="457200" cy="228600"/>
          </a:xfrm>
          <a:prstGeom prst="rect">
            <a:avLst/>
          </a:prstGeom>
          <a:noFill/>
          <a:ln/>
        </p:spPr>
        <p:txBody>
          <a:bodyPr wrap="square" lIns="381" tIns="381" rIns="381" bIns="381" rtlCol="0" anchor="t">
            <a:normAutofit/>
          </a:bodyPr>
          <a:lstStyle/>
          <a:p>
            <a:pPr marL="0" indent="0" algn="r">
              <a:buNone/>
            </a:pPr>
            <a:r>
              <a:rPr lang="en-US" sz="1000">
                <a:solidFill>
                  <a:srgbClr val="64748B"/>
                </a:solidFill>
                <a:latin typeface="Aptos" pitchFamily="34" charset="0"/>
                <a:ea typeface="Aptos" pitchFamily="34" charset="-122"/>
                <a:cs typeface="Aptos" pitchFamily="34" charset="-120"/>
              </a:rPr>
              <a:t>14</a:t>
            </a:r>
            <a:endParaRPr lang="en-US" sz="1000"/>
          </a:p>
        </p:txBody>
      </p:sp>
    </p:spTree>
    <p:extLst>
      <p:ext uri="{BB962C8B-B14F-4D97-AF65-F5344CB8AC3E}">
        <p14:creationId xmlns:p14="http://schemas.microsoft.com/office/powerpoint/2010/main" val="12207188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94360" y="310896"/>
            <a:ext cx="6400800" cy="256032"/>
          </a:xfrm>
          <a:prstGeom prst="rect">
            <a:avLst/>
          </a:prstGeom>
          <a:noFill/>
          <a:ln/>
        </p:spPr>
        <p:txBody>
          <a:bodyPr wrap="square" lIns="381" tIns="381" rIns="381" bIns="381" rtlCol="0" anchor="t">
            <a:normAutofit/>
          </a:bodyPr>
          <a:lstStyle/>
          <a:p>
            <a:pPr marL="0" indent="0" algn="l">
              <a:buNone/>
            </a:pPr>
            <a:r>
              <a:rPr lang="en-US" sz="900" b="1" dirty="0">
                <a:solidFill>
                  <a:srgbClr val="1F6FEB"/>
                </a:solidFill>
                <a:latin typeface="Aptos" pitchFamily="34" charset="0"/>
                <a:ea typeface="Aptos" pitchFamily="34" charset="-122"/>
                <a:cs typeface="Aptos" pitchFamily="34" charset="-120"/>
              </a:rPr>
              <a:t>GET FOUND IN AI SEARCH</a:t>
            </a:r>
            <a:endParaRPr lang="en-US" sz="900" dirty="0"/>
          </a:p>
        </p:txBody>
      </p:sp>
      <p:sp>
        <p:nvSpPr>
          <p:cNvPr id="3" name="Text 1"/>
          <p:cNvSpPr/>
          <p:nvPr/>
        </p:nvSpPr>
        <p:spPr>
          <a:xfrm>
            <a:off x="594360" y="621792"/>
            <a:ext cx="8321040" cy="566928"/>
          </a:xfrm>
          <a:prstGeom prst="rect">
            <a:avLst/>
          </a:prstGeom>
          <a:noFill/>
          <a:ln/>
        </p:spPr>
        <p:txBody>
          <a:bodyPr wrap="square" lIns="381" tIns="381" rIns="381" bIns="381" rtlCol="0" anchor="t">
            <a:normAutofit/>
          </a:bodyPr>
          <a:lstStyle/>
          <a:p>
            <a:pPr marL="0" indent="0" algn="l">
              <a:buNone/>
            </a:pPr>
            <a:r>
              <a:rPr lang="en-US" sz="2800" b="1" dirty="0">
                <a:solidFill>
                  <a:srgbClr val="17213B"/>
                </a:solidFill>
                <a:latin typeface="Aptos Display" pitchFamily="34" charset="0"/>
                <a:ea typeface="Aptos Display" pitchFamily="34" charset="-122"/>
                <a:cs typeface="Aptos Display" pitchFamily="34" charset="-120"/>
              </a:rPr>
              <a:t>Today’s decisions</a:t>
            </a:r>
            <a:endParaRPr lang="en-US" sz="2800" dirty="0"/>
          </a:p>
        </p:txBody>
      </p:sp>
      <p:sp>
        <p:nvSpPr>
          <p:cNvPr id="4" name="Shape 2"/>
          <p:cNvSpPr/>
          <p:nvPr/>
        </p:nvSpPr>
        <p:spPr>
          <a:xfrm>
            <a:off x="594360" y="1307592"/>
            <a:ext cx="11018520" cy="0"/>
          </a:xfrm>
          <a:prstGeom prst="line">
            <a:avLst/>
          </a:prstGeom>
          <a:noFill/>
          <a:ln w="9525">
            <a:solidFill>
              <a:srgbClr val="CBD5E1"/>
            </a:solidFill>
            <a:prstDash val="solid"/>
          </a:ln>
        </p:spPr>
        <p:txBody>
          <a:bodyPr/>
          <a:lstStyle/>
          <a:p>
            <a:endParaRPr lang="en-US"/>
          </a:p>
        </p:txBody>
      </p:sp>
      <p:sp>
        <p:nvSpPr>
          <p:cNvPr id="5" name="Text 3"/>
          <p:cNvSpPr/>
          <p:nvPr/>
        </p:nvSpPr>
        <p:spPr>
          <a:xfrm>
            <a:off x="594360" y="6473952"/>
            <a:ext cx="4572000" cy="182880"/>
          </a:xfrm>
          <a:prstGeom prst="rect">
            <a:avLst/>
          </a:prstGeom>
          <a:noFill/>
          <a:ln/>
        </p:spPr>
        <p:txBody>
          <a:bodyPr wrap="square" lIns="381" tIns="381" rIns="381" bIns="381" rtlCol="0" anchor="t">
            <a:normAutofit/>
          </a:bodyPr>
          <a:lstStyle/>
          <a:p>
            <a:pPr marL="0" indent="0" algn="l">
              <a:buNone/>
            </a:pPr>
            <a:r>
              <a:rPr lang="en-US" sz="800" dirty="0">
                <a:solidFill>
                  <a:srgbClr val="64748B"/>
                </a:solidFill>
                <a:latin typeface="Aptos" pitchFamily="34" charset="0"/>
                <a:ea typeface="Aptos" pitchFamily="34" charset="-122"/>
                <a:cs typeface="Aptos" pitchFamily="34" charset="-120"/>
              </a:rPr>
              <a:t>White-label workshop • powered by ai12z</a:t>
            </a:r>
            <a:endParaRPr lang="en-US" sz="800" dirty="0"/>
          </a:p>
        </p:txBody>
      </p:sp>
      <p:sp>
        <p:nvSpPr>
          <p:cNvPr id="6" name="Text 4"/>
          <p:cNvSpPr/>
          <p:nvPr/>
        </p:nvSpPr>
        <p:spPr>
          <a:xfrm>
            <a:off x="11201400" y="6419088"/>
            <a:ext cx="457200" cy="228600"/>
          </a:xfrm>
          <a:prstGeom prst="rect">
            <a:avLst/>
          </a:prstGeom>
          <a:noFill/>
          <a:ln/>
        </p:spPr>
        <p:txBody>
          <a:bodyPr wrap="square" lIns="381" tIns="381" rIns="381" bIns="381" rtlCol="0" anchor="t">
            <a:normAutofit/>
          </a:bodyPr>
          <a:lstStyle/>
          <a:p>
            <a:pPr marL="0" indent="0" algn="r">
              <a:buNone/>
            </a:pPr>
            <a:r>
              <a:rPr lang="en-US" sz="1000">
                <a:solidFill>
                  <a:srgbClr val="64748B"/>
                </a:solidFill>
                <a:latin typeface="Aptos" pitchFamily="34" charset="0"/>
                <a:ea typeface="Aptos" pitchFamily="34" charset="-122"/>
                <a:cs typeface="Aptos" pitchFamily="34" charset="-120"/>
              </a:rPr>
              <a:t>15</a:t>
            </a:r>
            <a:endParaRPr lang="en-US" sz="1000" dirty="0"/>
          </a:p>
        </p:txBody>
      </p:sp>
      <p:sp>
        <p:nvSpPr>
          <p:cNvPr id="7" name="Text 5"/>
          <p:cNvSpPr/>
          <p:nvPr/>
        </p:nvSpPr>
        <p:spPr>
          <a:xfrm>
            <a:off x="594360" y="1627632"/>
            <a:ext cx="2011680" cy="274320"/>
          </a:xfrm>
          <a:prstGeom prst="rect">
            <a:avLst/>
          </a:prstGeom>
          <a:noFill/>
          <a:ln/>
        </p:spPr>
        <p:txBody>
          <a:bodyPr wrap="square" lIns="381" tIns="381" rIns="381" bIns="381" rtlCol="0" anchor="t">
            <a:normAutofit/>
          </a:bodyPr>
          <a:lstStyle/>
          <a:p>
            <a:pPr marL="0" indent="0" algn="l">
              <a:buNone/>
            </a:pPr>
            <a:r>
              <a:rPr lang="en-US" sz="1600" b="1" dirty="0">
                <a:solidFill>
                  <a:srgbClr val="17213B"/>
                </a:solidFill>
                <a:latin typeface="Aptos" pitchFamily="34" charset="0"/>
                <a:ea typeface="Aptos" pitchFamily="34" charset="-122"/>
                <a:cs typeface="Aptos" pitchFamily="34" charset="-120"/>
              </a:rPr>
              <a:t>First priority</a:t>
            </a:r>
            <a:endParaRPr lang="en-US" sz="1600" dirty="0"/>
          </a:p>
        </p:txBody>
      </p:sp>
      <p:sp>
        <p:nvSpPr>
          <p:cNvPr id="8" name="Text 6"/>
          <p:cNvSpPr/>
          <p:nvPr/>
        </p:nvSpPr>
        <p:spPr>
          <a:xfrm>
            <a:off x="2971800" y="1627632"/>
            <a:ext cx="8641080" cy="274320"/>
          </a:xfrm>
          <a:prstGeom prst="rect">
            <a:avLst/>
          </a:prstGeom>
          <a:noFill/>
          <a:ln/>
        </p:spPr>
        <p:txBody>
          <a:bodyPr wrap="square" lIns="381" tIns="381" rIns="381" bIns="381" rtlCol="0" anchor="t">
            <a:normAutofit/>
          </a:bodyPr>
          <a:lstStyle/>
          <a:p>
            <a:pPr marL="0" indent="0" algn="l">
              <a:buNone/>
            </a:pPr>
            <a:r>
              <a:rPr lang="en-US" sz="1600" dirty="0">
                <a:solidFill>
                  <a:srgbClr val="334155"/>
                </a:solidFill>
                <a:latin typeface="Aptos" pitchFamily="34" charset="0"/>
                <a:ea typeface="Aptos" pitchFamily="34" charset="-122"/>
                <a:cs typeface="Aptos" pitchFamily="34" charset="-120"/>
              </a:rPr>
              <a:t>[Agreed first improvement]</a:t>
            </a:r>
            <a:endParaRPr lang="en-US" sz="1600" dirty="0"/>
          </a:p>
        </p:txBody>
      </p:sp>
      <p:sp>
        <p:nvSpPr>
          <p:cNvPr id="9" name="Shape 7"/>
          <p:cNvSpPr/>
          <p:nvPr/>
        </p:nvSpPr>
        <p:spPr>
          <a:xfrm>
            <a:off x="594360" y="2039112"/>
            <a:ext cx="11018520" cy="0"/>
          </a:xfrm>
          <a:prstGeom prst="line">
            <a:avLst/>
          </a:prstGeom>
          <a:noFill/>
          <a:ln w="12700">
            <a:solidFill>
              <a:srgbClr val="CBD5E1"/>
            </a:solidFill>
            <a:prstDash val="solid"/>
          </a:ln>
        </p:spPr>
        <p:txBody>
          <a:bodyPr/>
          <a:lstStyle/>
          <a:p>
            <a:endParaRPr lang="en-US"/>
          </a:p>
        </p:txBody>
      </p:sp>
      <p:sp>
        <p:nvSpPr>
          <p:cNvPr id="10" name="Text 8"/>
          <p:cNvSpPr/>
          <p:nvPr/>
        </p:nvSpPr>
        <p:spPr>
          <a:xfrm>
            <a:off x="594360" y="2633472"/>
            <a:ext cx="2011680" cy="274320"/>
          </a:xfrm>
          <a:prstGeom prst="rect">
            <a:avLst/>
          </a:prstGeom>
          <a:noFill/>
          <a:ln/>
        </p:spPr>
        <p:txBody>
          <a:bodyPr wrap="square" lIns="381" tIns="381" rIns="381" bIns="381" rtlCol="0" anchor="t">
            <a:normAutofit/>
          </a:bodyPr>
          <a:lstStyle/>
          <a:p>
            <a:pPr marL="0" indent="0" algn="l">
              <a:buNone/>
            </a:pPr>
            <a:r>
              <a:rPr lang="en-US" sz="1600" b="1" dirty="0">
                <a:solidFill>
                  <a:srgbClr val="17213B"/>
                </a:solidFill>
                <a:latin typeface="Aptos" pitchFamily="34" charset="0"/>
                <a:ea typeface="Aptos" pitchFamily="34" charset="-122"/>
                <a:cs typeface="Aptos" pitchFamily="34" charset="-120"/>
              </a:rPr>
              <a:t>Ownership</a:t>
            </a:r>
            <a:endParaRPr lang="en-US" sz="1600" dirty="0"/>
          </a:p>
        </p:txBody>
      </p:sp>
      <p:sp>
        <p:nvSpPr>
          <p:cNvPr id="11" name="Text 9"/>
          <p:cNvSpPr/>
          <p:nvPr/>
        </p:nvSpPr>
        <p:spPr>
          <a:xfrm>
            <a:off x="2971800" y="2633472"/>
            <a:ext cx="8641080" cy="274320"/>
          </a:xfrm>
          <a:prstGeom prst="rect">
            <a:avLst/>
          </a:prstGeom>
          <a:noFill/>
          <a:ln/>
        </p:spPr>
        <p:txBody>
          <a:bodyPr wrap="square" lIns="381" tIns="381" rIns="381" bIns="381" rtlCol="0" anchor="t">
            <a:normAutofit/>
          </a:bodyPr>
          <a:lstStyle/>
          <a:p>
            <a:pPr marL="0" indent="0" algn="l">
              <a:buNone/>
            </a:pPr>
            <a:r>
              <a:rPr lang="en-US" sz="1600" dirty="0">
                <a:solidFill>
                  <a:srgbClr val="334155"/>
                </a:solidFill>
                <a:latin typeface="Aptos" pitchFamily="34" charset="0"/>
                <a:ea typeface="Aptos" pitchFamily="34" charset="-122"/>
                <a:cs typeface="Aptos" pitchFamily="34" charset="-120"/>
              </a:rPr>
              <a:t>[Client and agency owners]</a:t>
            </a:r>
            <a:endParaRPr lang="en-US" sz="1600" dirty="0"/>
          </a:p>
        </p:txBody>
      </p:sp>
      <p:sp>
        <p:nvSpPr>
          <p:cNvPr id="12" name="Shape 10"/>
          <p:cNvSpPr/>
          <p:nvPr/>
        </p:nvSpPr>
        <p:spPr>
          <a:xfrm>
            <a:off x="594360" y="3044952"/>
            <a:ext cx="11018520" cy="0"/>
          </a:xfrm>
          <a:prstGeom prst="line">
            <a:avLst/>
          </a:prstGeom>
          <a:noFill/>
          <a:ln w="12700">
            <a:solidFill>
              <a:srgbClr val="CBD5E1"/>
            </a:solidFill>
            <a:prstDash val="solid"/>
          </a:ln>
        </p:spPr>
        <p:txBody>
          <a:bodyPr/>
          <a:lstStyle/>
          <a:p>
            <a:endParaRPr lang="en-US"/>
          </a:p>
        </p:txBody>
      </p:sp>
      <p:sp>
        <p:nvSpPr>
          <p:cNvPr id="13" name="Text 11"/>
          <p:cNvSpPr/>
          <p:nvPr/>
        </p:nvSpPr>
        <p:spPr>
          <a:xfrm>
            <a:off x="594360" y="3639312"/>
            <a:ext cx="2011680" cy="274320"/>
          </a:xfrm>
          <a:prstGeom prst="rect">
            <a:avLst/>
          </a:prstGeom>
          <a:noFill/>
          <a:ln/>
        </p:spPr>
        <p:txBody>
          <a:bodyPr wrap="square" lIns="381" tIns="381" rIns="381" bIns="381" rtlCol="0" anchor="t">
            <a:normAutofit/>
          </a:bodyPr>
          <a:lstStyle/>
          <a:p>
            <a:pPr marL="0" indent="0" algn="l">
              <a:buNone/>
            </a:pPr>
            <a:r>
              <a:rPr lang="en-US" sz="1600" b="1" dirty="0">
                <a:solidFill>
                  <a:srgbClr val="17213B"/>
                </a:solidFill>
                <a:latin typeface="Aptos" pitchFamily="34" charset="0"/>
                <a:ea typeface="Aptos" pitchFamily="34" charset="-122"/>
                <a:cs typeface="Aptos" pitchFamily="34" charset="-120"/>
              </a:rPr>
              <a:t>Agency scope</a:t>
            </a:r>
            <a:endParaRPr lang="en-US" sz="1600" dirty="0"/>
          </a:p>
        </p:txBody>
      </p:sp>
      <p:sp>
        <p:nvSpPr>
          <p:cNvPr id="14" name="Text 12"/>
          <p:cNvSpPr/>
          <p:nvPr/>
        </p:nvSpPr>
        <p:spPr>
          <a:xfrm>
            <a:off x="2971800" y="3639312"/>
            <a:ext cx="8641080" cy="274320"/>
          </a:xfrm>
          <a:prstGeom prst="rect">
            <a:avLst/>
          </a:prstGeom>
          <a:noFill/>
          <a:ln/>
        </p:spPr>
        <p:txBody>
          <a:bodyPr wrap="square" lIns="381" tIns="381" rIns="381" bIns="381" rtlCol="0" anchor="t">
            <a:normAutofit/>
          </a:bodyPr>
          <a:lstStyle/>
          <a:p>
            <a:pPr marL="0" indent="0" algn="l">
              <a:buNone/>
            </a:pPr>
            <a:r>
              <a:rPr lang="en-US" sz="1600" dirty="0">
                <a:solidFill>
                  <a:srgbClr val="334155"/>
                </a:solidFill>
                <a:latin typeface="Aptos" pitchFamily="34" charset="0"/>
                <a:ea typeface="Aptos" pitchFamily="34" charset="-122"/>
                <a:cs typeface="Aptos" pitchFamily="34" charset="-120"/>
              </a:rPr>
              <a:t>[Agency deliverable]</a:t>
            </a:r>
            <a:endParaRPr lang="en-US" sz="1600" dirty="0"/>
          </a:p>
        </p:txBody>
      </p:sp>
      <p:sp>
        <p:nvSpPr>
          <p:cNvPr id="15" name="Shape 13"/>
          <p:cNvSpPr/>
          <p:nvPr/>
        </p:nvSpPr>
        <p:spPr>
          <a:xfrm>
            <a:off x="594360" y="4050792"/>
            <a:ext cx="11018520" cy="0"/>
          </a:xfrm>
          <a:prstGeom prst="line">
            <a:avLst/>
          </a:prstGeom>
          <a:noFill/>
          <a:ln w="12700">
            <a:solidFill>
              <a:srgbClr val="CBD5E1"/>
            </a:solidFill>
            <a:prstDash val="solid"/>
          </a:ln>
        </p:spPr>
        <p:txBody>
          <a:bodyPr/>
          <a:lstStyle/>
          <a:p>
            <a:endParaRPr lang="en-US"/>
          </a:p>
        </p:txBody>
      </p:sp>
      <p:sp>
        <p:nvSpPr>
          <p:cNvPr id="16" name="Text 14"/>
          <p:cNvSpPr/>
          <p:nvPr/>
        </p:nvSpPr>
        <p:spPr>
          <a:xfrm>
            <a:off x="594360" y="4645152"/>
            <a:ext cx="2011680" cy="274320"/>
          </a:xfrm>
          <a:prstGeom prst="rect">
            <a:avLst/>
          </a:prstGeom>
          <a:noFill/>
          <a:ln/>
        </p:spPr>
        <p:txBody>
          <a:bodyPr wrap="square" lIns="381" tIns="381" rIns="381" bIns="381" rtlCol="0" anchor="t">
            <a:normAutofit/>
          </a:bodyPr>
          <a:lstStyle/>
          <a:p>
            <a:pPr marL="0" indent="0" algn="l">
              <a:buNone/>
            </a:pPr>
            <a:r>
              <a:rPr lang="en-US" sz="1600" b="1" dirty="0">
                <a:solidFill>
                  <a:srgbClr val="17213B"/>
                </a:solidFill>
                <a:latin typeface="Aptos" pitchFamily="34" charset="0"/>
                <a:ea typeface="Aptos" pitchFamily="34" charset="-122"/>
                <a:cs typeface="Aptos" pitchFamily="34" charset="-120"/>
              </a:rPr>
              <a:t>Retest</a:t>
            </a:r>
            <a:endParaRPr lang="en-US" sz="1600" dirty="0"/>
          </a:p>
        </p:txBody>
      </p:sp>
      <p:sp>
        <p:nvSpPr>
          <p:cNvPr id="17" name="Text 15"/>
          <p:cNvSpPr/>
          <p:nvPr/>
        </p:nvSpPr>
        <p:spPr>
          <a:xfrm>
            <a:off x="2971800" y="4645152"/>
            <a:ext cx="8641080" cy="274320"/>
          </a:xfrm>
          <a:prstGeom prst="rect">
            <a:avLst/>
          </a:prstGeom>
          <a:noFill/>
          <a:ln/>
        </p:spPr>
        <p:txBody>
          <a:bodyPr wrap="square" lIns="381" tIns="381" rIns="381" bIns="381" rtlCol="0" anchor="t">
            <a:normAutofit/>
          </a:bodyPr>
          <a:lstStyle/>
          <a:p>
            <a:pPr marL="0" indent="0" algn="l">
              <a:buNone/>
            </a:pPr>
            <a:r>
              <a:rPr lang="en-US" sz="1600" dirty="0">
                <a:solidFill>
                  <a:srgbClr val="334155"/>
                </a:solidFill>
                <a:latin typeface="Aptos" pitchFamily="34" charset="0"/>
                <a:ea typeface="Aptos" pitchFamily="34" charset="-122"/>
                <a:cs typeface="Aptos" pitchFamily="34" charset="-120"/>
              </a:rPr>
              <a:t>[Measures and target date]</a:t>
            </a:r>
            <a:endParaRPr lang="en-US" sz="1600" dirty="0"/>
          </a:p>
        </p:txBody>
      </p:sp>
      <p:sp>
        <p:nvSpPr>
          <p:cNvPr id="18" name="Shape 16"/>
          <p:cNvSpPr/>
          <p:nvPr/>
        </p:nvSpPr>
        <p:spPr>
          <a:xfrm>
            <a:off x="594360" y="5056632"/>
            <a:ext cx="11018520" cy="0"/>
          </a:xfrm>
          <a:prstGeom prst="line">
            <a:avLst/>
          </a:prstGeom>
          <a:noFill/>
          <a:ln w="12700">
            <a:solidFill>
              <a:srgbClr val="CBD5E1"/>
            </a:solidFill>
            <a:prstDash val="solid"/>
          </a:ln>
        </p:spPr>
        <p:txBody>
          <a:bodyPr/>
          <a:lstStyle/>
          <a:p>
            <a:endParaRPr lang="en-US"/>
          </a:p>
        </p:txBody>
      </p:sp>
      <p:sp>
        <p:nvSpPr>
          <p:cNvPr id="19" name="Text 17"/>
          <p:cNvSpPr/>
          <p:nvPr/>
        </p:nvSpPr>
        <p:spPr>
          <a:xfrm>
            <a:off x="594360" y="5450000"/>
            <a:ext cx="5303520" cy="457200"/>
          </a:xfrm>
          <a:prstGeom prst="rect">
            <a:avLst/>
          </a:prstGeom>
          <a:noFill/>
          <a:ln/>
        </p:spPr>
        <p:txBody>
          <a:bodyPr wrap="square" lIns="381" tIns="381" rIns="381" bIns="381" rtlCol="0" anchor="t">
            <a:normAutofit/>
          </a:bodyPr>
          <a:lstStyle/>
          <a:p>
            <a:pPr marL="0" indent="0" algn="l">
              <a:buNone/>
            </a:pPr>
            <a:r>
              <a:rPr lang="en-US" sz="2600" b="1" dirty="0">
                <a:solidFill>
                  <a:srgbClr val="1F6FEB"/>
                </a:solidFill>
                <a:latin typeface="Aptos Display" pitchFamily="34" charset="0"/>
                <a:ea typeface="Aptos Display" pitchFamily="34" charset="-122"/>
                <a:cs typeface="Aptos Display" pitchFamily="34" charset="-120"/>
              </a:rPr>
              <a:t>Measure. Improve. Prove.</a:t>
            </a:r>
            <a:endParaRPr lang="en-US" sz="2600" dirty="0"/>
          </a:p>
        </p:txBody>
      </p:sp>
      <p:sp>
        <p:nvSpPr>
          <p:cNvPr id="20" name="Text 18"/>
          <p:cNvSpPr/>
          <p:nvPr/>
        </p:nvSpPr>
        <p:spPr>
          <a:xfrm>
            <a:off x="594360" y="6020000"/>
            <a:ext cx="9509760" cy="274320"/>
          </a:xfrm>
          <a:prstGeom prst="rect">
            <a:avLst/>
          </a:prstGeom>
          <a:noFill/>
          <a:ln/>
        </p:spPr>
        <p:txBody>
          <a:bodyPr wrap="square" lIns="381" tIns="381" rIns="381" bIns="381" rtlCol="0" anchor="t">
            <a:normAutofit/>
          </a:bodyPr>
          <a:lstStyle/>
          <a:p>
            <a:pPr marL="0" indent="0" algn="l">
              <a:buNone/>
            </a:pPr>
            <a:r>
              <a:rPr lang="en-US" sz="1100" dirty="0">
                <a:solidFill>
                  <a:srgbClr val="64748B"/>
                </a:solidFill>
                <a:latin typeface="Aptos" pitchFamily="34" charset="0"/>
                <a:ea typeface="Aptos" pitchFamily="34" charset="-122"/>
                <a:cs typeface="Aptos" pitchFamily="34" charset="-120"/>
              </a:rPr>
              <a:t>Next step: [AGREED ACTION]   •   Retest date: [DATE]   •   [AGENCY CONTACT]</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94360" y="310896"/>
            <a:ext cx="6400800" cy="256032"/>
          </a:xfrm>
          <a:prstGeom prst="rect">
            <a:avLst/>
          </a:prstGeom>
          <a:noFill/>
          <a:ln/>
        </p:spPr>
        <p:txBody>
          <a:bodyPr wrap="square" lIns="381" tIns="381" rIns="381" bIns="381" rtlCol="0" anchor="t">
            <a:normAutofit/>
          </a:bodyPr>
          <a:lstStyle/>
          <a:p>
            <a:pPr marL="0" indent="0" algn="l">
              <a:buNone/>
            </a:pPr>
            <a:r>
              <a:rPr lang="en-US" sz="900" b="1" dirty="0">
                <a:solidFill>
                  <a:srgbClr val="1F6FEB"/>
                </a:solidFill>
                <a:latin typeface="Aptos" pitchFamily="34" charset="0"/>
                <a:ea typeface="Aptos" pitchFamily="34" charset="-122"/>
                <a:cs typeface="Aptos" pitchFamily="34" charset="-120"/>
              </a:rPr>
              <a:t>GET FOUND IN AI SEARCH</a:t>
            </a:r>
            <a:endParaRPr lang="en-US" sz="900" dirty="0"/>
          </a:p>
        </p:txBody>
      </p:sp>
      <p:sp>
        <p:nvSpPr>
          <p:cNvPr id="3" name="Text 1"/>
          <p:cNvSpPr/>
          <p:nvPr/>
        </p:nvSpPr>
        <p:spPr>
          <a:xfrm>
            <a:off x="594360" y="621792"/>
            <a:ext cx="8321040" cy="566928"/>
          </a:xfrm>
          <a:prstGeom prst="rect">
            <a:avLst/>
          </a:prstGeom>
          <a:noFill/>
          <a:ln/>
        </p:spPr>
        <p:txBody>
          <a:bodyPr wrap="square" lIns="381" tIns="381" rIns="381" bIns="381" rtlCol="0" anchor="t">
            <a:normAutofit/>
          </a:bodyPr>
          <a:lstStyle/>
          <a:p>
            <a:pPr marL="0" indent="0" algn="l">
              <a:buNone/>
            </a:pPr>
            <a:r>
              <a:rPr lang="en-US" sz="2800" b="1" dirty="0">
                <a:solidFill>
                  <a:srgbClr val="17213B"/>
                </a:solidFill>
                <a:latin typeface="Aptos Display" pitchFamily="34" charset="0"/>
                <a:ea typeface="Aptos Display" pitchFamily="34" charset="-122"/>
                <a:cs typeface="Aptos Display" pitchFamily="34" charset="-120"/>
              </a:rPr>
              <a:t>Today we turn AI visibility into an action plan</a:t>
            </a:r>
            <a:endParaRPr lang="en-US" sz="2800" dirty="0"/>
          </a:p>
        </p:txBody>
      </p:sp>
      <p:sp>
        <p:nvSpPr>
          <p:cNvPr id="4" name="Shape 2"/>
          <p:cNvSpPr/>
          <p:nvPr/>
        </p:nvSpPr>
        <p:spPr>
          <a:xfrm>
            <a:off x="594360" y="1307592"/>
            <a:ext cx="11018520" cy="0"/>
          </a:xfrm>
          <a:prstGeom prst="line">
            <a:avLst/>
          </a:prstGeom>
          <a:noFill/>
          <a:ln w="9525">
            <a:solidFill>
              <a:srgbClr val="CBD5E1"/>
            </a:solidFill>
            <a:prstDash val="solid"/>
          </a:ln>
        </p:spPr>
        <p:txBody>
          <a:bodyPr/>
          <a:lstStyle/>
          <a:p>
            <a:endParaRPr lang="en-US"/>
          </a:p>
        </p:txBody>
      </p:sp>
      <p:sp>
        <p:nvSpPr>
          <p:cNvPr id="5" name="Text 3"/>
          <p:cNvSpPr/>
          <p:nvPr/>
        </p:nvSpPr>
        <p:spPr>
          <a:xfrm>
            <a:off x="594360" y="6473952"/>
            <a:ext cx="4572000" cy="182880"/>
          </a:xfrm>
          <a:prstGeom prst="rect">
            <a:avLst/>
          </a:prstGeom>
          <a:noFill/>
          <a:ln/>
        </p:spPr>
        <p:txBody>
          <a:bodyPr wrap="square" lIns="381" tIns="381" rIns="381" bIns="381" rtlCol="0" anchor="t">
            <a:normAutofit/>
          </a:bodyPr>
          <a:lstStyle/>
          <a:p>
            <a:pPr marL="0" indent="0" algn="l">
              <a:buNone/>
            </a:pPr>
            <a:r>
              <a:rPr lang="en-US" sz="800" dirty="0">
                <a:solidFill>
                  <a:srgbClr val="64748B"/>
                </a:solidFill>
                <a:latin typeface="Aptos" pitchFamily="34" charset="0"/>
                <a:ea typeface="Aptos" pitchFamily="34" charset="-122"/>
                <a:cs typeface="Aptos" pitchFamily="34" charset="-120"/>
              </a:rPr>
              <a:t>White-label workshop • powered by ai12z</a:t>
            </a:r>
            <a:endParaRPr lang="en-US" sz="800" dirty="0"/>
          </a:p>
        </p:txBody>
      </p:sp>
      <p:sp>
        <p:nvSpPr>
          <p:cNvPr id="6" name="Text 4"/>
          <p:cNvSpPr/>
          <p:nvPr/>
        </p:nvSpPr>
        <p:spPr>
          <a:xfrm>
            <a:off x="11201400" y="6419088"/>
            <a:ext cx="457200" cy="228600"/>
          </a:xfrm>
          <a:prstGeom prst="rect">
            <a:avLst/>
          </a:prstGeom>
          <a:noFill/>
          <a:ln/>
        </p:spPr>
        <p:txBody>
          <a:bodyPr wrap="square" lIns="381" tIns="381" rIns="381" bIns="381" rtlCol="0" anchor="t">
            <a:normAutofit/>
          </a:bodyPr>
          <a:lstStyle/>
          <a:p>
            <a:pPr marL="0" indent="0" algn="r">
              <a:buNone/>
            </a:pPr>
            <a:r>
              <a:rPr lang="en-US" sz="1000" dirty="0">
                <a:solidFill>
                  <a:srgbClr val="64748B"/>
                </a:solidFill>
                <a:latin typeface="Aptos" pitchFamily="34" charset="0"/>
                <a:ea typeface="Aptos" pitchFamily="34" charset="-122"/>
                <a:cs typeface="Aptos" pitchFamily="34" charset="-120"/>
              </a:rPr>
              <a:t>02</a:t>
            </a:r>
            <a:endParaRPr lang="en-US" sz="1000" dirty="0"/>
          </a:p>
        </p:txBody>
      </p:sp>
      <p:sp>
        <p:nvSpPr>
          <p:cNvPr id="7" name="Shape 5"/>
          <p:cNvSpPr/>
          <p:nvPr/>
        </p:nvSpPr>
        <p:spPr>
          <a:xfrm>
            <a:off x="1767840" y="2600000"/>
            <a:ext cx="1051560" cy="1051560"/>
          </a:xfrm>
          <a:prstGeom prst="ellipse">
            <a:avLst/>
          </a:prstGeom>
          <a:solidFill>
            <a:srgbClr val="4A8CF0"/>
          </a:solidFill>
          <a:ln w="12700">
            <a:solidFill>
              <a:srgbClr val="4A8CF0"/>
            </a:solidFill>
            <a:prstDash val="solid"/>
          </a:ln>
        </p:spPr>
        <p:txBody>
          <a:bodyPr/>
          <a:lstStyle/>
          <a:p>
            <a:endParaRPr lang="en-US"/>
          </a:p>
        </p:txBody>
      </p:sp>
      <p:sp>
        <p:nvSpPr>
          <p:cNvPr id="8" name="Text 6"/>
          <p:cNvSpPr/>
          <p:nvPr/>
        </p:nvSpPr>
        <p:spPr>
          <a:xfrm>
            <a:off x="1973580" y="2910896"/>
            <a:ext cx="640080" cy="274320"/>
          </a:xfrm>
          <a:prstGeom prst="rect">
            <a:avLst/>
          </a:prstGeom>
          <a:noFill/>
          <a:ln/>
        </p:spPr>
        <p:txBody>
          <a:bodyPr wrap="square" lIns="381" tIns="381" rIns="381" bIns="381" rtlCol="0" anchor="t">
            <a:normAutofit/>
          </a:bodyPr>
          <a:lstStyle/>
          <a:p>
            <a:pPr marL="0" indent="0" algn="ctr">
              <a:buNone/>
            </a:pPr>
            <a:r>
              <a:rPr lang="en-US" sz="1600" b="1" dirty="0">
                <a:solidFill>
                  <a:srgbClr val="FFFFFF"/>
                </a:solidFill>
                <a:latin typeface="Aptos" pitchFamily="34" charset="0"/>
                <a:ea typeface="Aptos" pitchFamily="34" charset="-122"/>
                <a:cs typeface="Aptos" pitchFamily="34" charset="-120"/>
              </a:rPr>
              <a:t>01</a:t>
            </a:r>
            <a:endParaRPr lang="en-US" sz="1600" dirty="0"/>
          </a:p>
        </p:txBody>
      </p:sp>
      <p:sp>
        <p:nvSpPr>
          <p:cNvPr id="9" name="Text 7"/>
          <p:cNvSpPr/>
          <p:nvPr/>
        </p:nvSpPr>
        <p:spPr>
          <a:xfrm>
            <a:off x="594360" y="3800000"/>
            <a:ext cx="3398520" cy="320040"/>
          </a:xfrm>
          <a:prstGeom prst="rect">
            <a:avLst/>
          </a:prstGeom>
          <a:noFill/>
          <a:ln/>
        </p:spPr>
        <p:txBody>
          <a:bodyPr wrap="square" lIns="381" tIns="381" rIns="381" bIns="381" rtlCol="0" anchor="t">
            <a:normAutofit lnSpcReduction="10000"/>
          </a:bodyPr>
          <a:lstStyle/>
          <a:p>
            <a:pPr marL="0" indent="0" algn="ctr">
              <a:buNone/>
            </a:pPr>
            <a:r>
              <a:rPr lang="en-US" sz="2200" b="1" dirty="0">
                <a:solidFill>
                  <a:srgbClr val="17213B"/>
                </a:solidFill>
                <a:latin typeface="Aptos" pitchFamily="34" charset="0"/>
                <a:ea typeface="Aptos" pitchFamily="34" charset="-122"/>
                <a:cs typeface="Aptos" pitchFamily="34" charset="-120"/>
              </a:rPr>
              <a:t>Measure</a:t>
            </a:r>
            <a:endParaRPr lang="en-US" sz="2200" dirty="0"/>
          </a:p>
        </p:txBody>
      </p:sp>
      <p:sp>
        <p:nvSpPr>
          <p:cNvPr id="10" name="Text 8"/>
          <p:cNvSpPr/>
          <p:nvPr/>
        </p:nvSpPr>
        <p:spPr>
          <a:xfrm>
            <a:off x="594360" y="4350000"/>
            <a:ext cx="3398520" cy="914400"/>
          </a:xfrm>
          <a:prstGeom prst="rect">
            <a:avLst/>
          </a:prstGeom>
          <a:noFill/>
          <a:ln/>
        </p:spPr>
        <p:txBody>
          <a:bodyPr wrap="square" lIns="381" tIns="381" rIns="381" bIns="381" rtlCol="0" anchor="t">
            <a:normAutofit/>
          </a:bodyPr>
          <a:lstStyle/>
          <a:p>
            <a:pPr marL="0" indent="0" algn="ctr">
              <a:buNone/>
            </a:pPr>
            <a:r>
              <a:rPr lang="en-US" sz="1300" dirty="0">
                <a:solidFill>
                  <a:srgbClr val="334155"/>
                </a:solidFill>
                <a:latin typeface="Aptos" pitchFamily="34" charset="0"/>
                <a:ea typeface="Aptos" pitchFamily="34" charset="-122"/>
                <a:cs typeface="Aptos" pitchFamily="34" charset="-120"/>
              </a:rPr>
              <a:t>Find where the brand is visible, missing, or being outranked across AI-driven discovery.</a:t>
            </a:r>
            <a:endParaRPr lang="en-US" sz="1300" dirty="0"/>
          </a:p>
        </p:txBody>
      </p:sp>
      <p:sp>
        <p:nvSpPr>
          <p:cNvPr id="11" name="Shape 9"/>
          <p:cNvSpPr/>
          <p:nvPr/>
        </p:nvSpPr>
        <p:spPr>
          <a:xfrm>
            <a:off x="3150000" y="3125780"/>
            <a:ext cx="2100000" cy="0"/>
          </a:xfrm>
          <a:prstGeom prst="line">
            <a:avLst/>
          </a:prstGeom>
          <a:noFill/>
          <a:ln w="15240">
            <a:solidFill>
              <a:srgbClr val="CBD5E1"/>
            </a:solidFill>
            <a:prstDash val="solid"/>
            <a:headEnd type="none"/>
            <a:tailEnd type="triangle"/>
          </a:ln>
        </p:spPr>
        <p:txBody>
          <a:bodyPr/>
          <a:lstStyle/>
          <a:p>
            <a:endParaRPr lang="en-US"/>
          </a:p>
        </p:txBody>
      </p:sp>
      <p:sp>
        <p:nvSpPr>
          <p:cNvPr id="12" name="Shape 10"/>
          <p:cNvSpPr/>
          <p:nvPr/>
        </p:nvSpPr>
        <p:spPr>
          <a:xfrm>
            <a:off x="5577840" y="2600000"/>
            <a:ext cx="1051560" cy="1051560"/>
          </a:xfrm>
          <a:prstGeom prst="ellipse">
            <a:avLst/>
          </a:prstGeom>
          <a:solidFill>
            <a:srgbClr val="1F6FEB"/>
          </a:solidFill>
          <a:ln w="12700">
            <a:solidFill>
              <a:srgbClr val="1F6FEB"/>
            </a:solidFill>
            <a:prstDash val="solid"/>
          </a:ln>
        </p:spPr>
        <p:txBody>
          <a:bodyPr/>
          <a:lstStyle/>
          <a:p>
            <a:endParaRPr lang="en-US"/>
          </a:p>
        </p:txBody>
      </p:sp>
      <p:sp>
        <p:nvSpPr>
          <p:cNvPr id="13" name="Text 11"/>
          <p:cNvSpPr/>
          <p:nvPr/>
        </p:nvSpPr>
        <p:spPr>
          <a:xfrm>
            <a:off x="5783580" y="2910896"/>
            <a:ext cx="640080" cy="274320"/>
          </a:xfrm>
          <a:prstGeom prst="rect">
            <a:avLst/>
          </a:prstGeom>
          <a:noFill/>
          <a:ln/>
        </p:spPr>
        <p:txBody>
          <a:bodyPr wrap="square" lIns="381" tIns="381" rIns="381" bIns="381" rtlCol="0" anchor="t">
            <a:normAutofit/>
          </a:bodyPr>
          <a:lstStyle/>
          <a:p>
            <a:pPr marL="0" indent="0" algn="ctr">
              <a:buNone/>
            </a:pPr>
            <a:r>
              <a:rPr lang="en-US" sz="1600" b="1" dirty="0">
                <a:solidFill>
                  <a:srgbClr val="FFFFFF"/>
                </a:solidFill>
                <a:latin typeface="Aptos" pitchFamily="34" charset="0"/>
                <a:ea typeface="Aptos" pitchFamily="34" charset="-122"/>
                <a:cs typeface="Aptos" pitchFamily="34" charset="-120"/>
              </a:rPr>
              <a:t>02</a:t>
            </a:r>
            <a:endParaRPr lang="en-US" sz="1600" dirty="0"/>
          </a:p>
        </p:txBody>
      </p:sp>
      <p:sp>
        <p:nvSpPr>
          <p:cNvPr id="14" name="Text 12"/>
          <p:cNvSpPr/>
          <p:nvPr/>
        </p:nvSpPr>
        <p:spPr>
          <a:xfrm>
            <a:off x="4404360" y="3800000"/>
            <a:ext cx="3398520" cy="320040"/>
          </a:xfrm>
          <a:prstGeom prst="rect">
            <a:avLst/>
          </a:prstGeom>
          <a:noFill/>
          <a:ln/>
        </p:spPr>
        <p:txBody>
          <a:bodyPr wrap="square" lIns="381" tIns="381" rIns="381" bIns="381" rtlCol="0" anchor="t">
            <a:normAutofit lnSpcReduction="10000"/>
          </a:bodyPr>
          <a:lstStyle/>
          <a:p>
            <a:pPr marL="0" indent="0" algn="ctr">
              <a:buNone/>
            </a:pPr>
            <a:r>
              <a:rPr lang="en-US" sz="2200" b="1" dirty="0">
                <a:solidFill>
                  <a:srgbClr val="17213B"/>
                </a:solidFill>
                <a:latin typeface="Aptos" pitchFamily="34" charset="0"/>
                <a:ea typeface="Aptos" pitchFamily="34" charset="-122"/>
                <a:cs typeface="Aptos" pitchFamily="34" charset="-120"/>
              </a:rPr>
              <a:t>Improve</a:t>
            </a:r>
            <a:endParaRPr lang="en-US" sz="2200" dirty="0"/>
          </a:p>
        </p:txBody>
      </p:sp>
      <p:sp>
        <p:nvSpPr>
          <p:cNvPr id="15" name="Text 13"/>
          <p:cNvSpPr/>
          <p:nvPr/>
        </p:nvSpPr>
        <p:spPr>
          <a:xfrm>
            <a:off x="4404360" y="4350000"/>
            <a:ext cx="3398520" cy="914400"/>
          </a:xfrm>
          <a:prstGeom prst="rect">
            <a:avLst/>
          </a:prstGeom>
          <a:noFill/>
          <a:ln/>
        </p:spPr>
        <p:txBody>
          <a:bodyPr wrap="square" lIns="381" tIns="381" rIns="381" bIns="381" rtlCol="0" anchor="t">
            <a:normAutofit/>
          </a:bodyPr>
          <a:lstStyle/>
          <a:p>
            <a:pPr marL="0" indent="0" algn="ctr">
              <a:buNone/>
            </a:pPr>
            <a:r>
              <a:rPr lang="en-US" sz="1300" dirty="0">
                <a:solidFill>
                  <a:srgbClr val="334155"/>
                </a:solidFill>
                <a:latin typeface="Aptos" pitchFamily="34" charset="0"/>
                <a:ea typeface="Aptos" pitchFamily="34" charset="-122"/>
                <a:cs typeface="Aptos" pitchFamily="34" charset="-120"/>
              </a:rPr>
              <a:t>Prioritize the content, technical, authority, and experience changes most likely to matter.</a:t>
            </a:r>
            <a:endParaRPr lang="en-US" sz="1300" dirty="0"/>
          </a:p>
        </p:txBody>
      </p:sp>
      <p:sp>
        <p:nvSpPr>
          <p:cNvPr id="16" name="Shape 14"/>
          <p:cNvSpPr/>
          <p:nvPr/>
        </p:nvSpPr>
        <p:spPr>
          <a:xfrm>
            <a:off x="6960000" y="3125780"/>
            <a:ext cx="2100000" cy="0"/>
          </a:xfrm>
          <a:prstGeom prst="line">
            <a:avLst/>
          </a:prstGeom>
          <a:noFill/>
          <a:ln w="15240">
            <a:solidFill>
              <a:srgbClr val="CBD5E1"/>
            </a:solidFill>
            <a:prstDash val="solid"/>
            <a:headEnd type="none"/>
            <a:tailEnd type="triangle"/>
          </a:ln>
        </p:spPr>
        <p:txBody>
          <a:bodyPr/>
          <a:lstStyle/>
          <a:p>
            <a:endParaRPr lang="en-US"/>
          </a:p>
        </p:txBody>
      </p:sp>
      <p:sp>
        <p:nvSpPr>
          <p:cNvPr id="17" name="Shape 15"/>
          <p:cNvSpPr/>
          <p:nvPr/>
        </p:nvSpPr>
        <p:spPr>
          <a:xfrm>
            <a:off x="9387840" y="2600000"/>
            <a:ext cx="1051560" cy="1051560"/>
          </a:xfrm>
          <a:prstGeom prst="ellipse">
            <a:avLst/>
          </a:prstGeom>
          <a:solidFill>
            <a:srgbClr val="17213B"/>
          </a:solidFill>
          <a:ln w="12700">
            <a:solidFill>
              <a:srgbClr val="17213B"/>
            </a:solidFill>
            <a:prstDash val="solid"/>
          </a:ln>
        </p:spPr>
        <p:txBody>
          <a:bodyPr/>
          <a:lstStyle/>
          <a:p>
            <a:endParaRPr lang="en-US"/>
          </a:p>
        </p:txBody>
      </p:sp>
      <p:sp>
        <p:nvSpPr>
          <p:cNvPr id="18" name="Text 16"/>
          <p:cNvSpPr/>
          <p:nvPr/>
        </p:nvSpPr>
        <p:spPr>
          <a:xfrm>
            <a:off x="9593580" y="2910896"/>
            <a:ext cx="640080" cy="274320"/>
          </a:xfrm>
          <a:prstGeom prst="rect">
            <a:avLst/>
          </a:prstGeom>
          <a:noFill/>
          <a:ln/>
        </p:spPr>
        <p:txBody>
          <a:bodyPr wrap="square" lIns="381" tIns="381" rIns="381" bIns="381" rtlCol="0" anchor="t">
            <a:normAutofit/>
          </a:bodyPr>
          <a:lstStyle/>
          <a:p>
            <a:pPr marL="0" indent="0" algn="ctr">
              <a:buNone/>
            </a:pPr>
            <a:r>
              <a:rPr lang="en-US" sz="1600" b="1" dirty="0">
                <a:solidFill>
                  <a:srgbClr val="FFFFFF"/>
                </a:solidFill>
                <a:latin typeface="Aptos" pitchFamily="34" charset="0"/>
                <a:ea typeface="Aptos" pitchFamily="34" charset="-122"/>
                <a:cs typeface="Aptos" pitchFamily="34" charset="-120"/>
              </a:rPr>
              <a:t>03</a:t>
            </a:r>
            <a:endParaRPr lang="en-US" sz="1600" dirty="0"/>
          </a:p>
        </p:txBody>
      </p:sp>
      <p:sp>
        <p:nvSpPr>
          <p:cNvPr id="19" name="Text 17"/>
          <p:cNvSpPr/>
          <p:nvPr/>
        </p:nvSpPr>
        <p:spPr>
          <a:xfrm>
            <a:off x="8214360" y="3800000"/>
            <a:ext cx="3398520" cy="320040"/>
          </a:xfrm>
          <a:prstGeom prst="rect">
            <a:avLst/>
          </a:prstGeom>
          <a:noFill/>
          <a:ln/>
        </p:spPr>
        <p:txBody>
          <a:bodyPr wrap="square" lIns="381" tIns="381" rIns="381" bIns="381" rtlCol="0" anchor="t">
            <a:normAutofit lnSpcReduction="10000"/>
          </a:bodyPr>
          <a:lstStyle/>
          <a:p>
            <a:pPr marL="0" indent="0" algn="ctr">
              <a:buNone/>
            </a:pPr>
            <a:r>
              <a:rPr lang="en-US" sz="2200" b="1" dirty="0">
                <a:solidFill>
                  <a:srgbClr val="17213B"/>
                </a:solidFill>
                <a:latin typeface="Aptos" pitchFamily="34" charset="0"/>
                <a:ea typeface="Aptos" pitchFamily="34" charset="-122"/>
                <a:cs typeface="Aptos" pitchFamily="34" charset="-120"/>
              </a:rPr>
              <a:t>Prove</a:t>
            </a:r>
            <a:endParaRPr lang="en-US" sz="2200" dirty="0"/>
          </a:p>
        </p:txBody>
      </p:sp>
      <p:sp>
        <p:nvSpPr>
          <p:cNvPr id="20" name="Text 18"/>
          <p:cNvSpPr/>
          <p:nvPr/>
        </p:nvSpPr>
        <p:spPr>
          <a:xfrm>
            <a:off x="8214360" y="4350000"/>
            <a:ext cx="3398520" cy="914400"/>
          </a:xfrm>
          <a:prstGeom prst="rect">
            <a:avLst/>
          </a:prstGeom>
          <a:noFill/>
          <a:ln/>
        </p:spPr>
        <p:txBody>
          <a:bodyPr wrap="square" lIns="381" tIns="381" rIns="381" bIns="381" rtlCol="0" anchor="t">
            <a:normAutofit/>
          </a:bodyPr>
          <a:lstStyle/>
          <a:p>
            <a:pPr marL="0" indent="0" algn="ctr">
              <a:buNone/>
            </a:pPr>
            <a:r>
              <a:rPr lang="en-US" sz="1300" dirty="0">
                <a:solidFill>
                  <a:srgbClr val="334155"/>
                </a:solidFill>
                <a:latin typeface="Aptos" pitchFamily="34" charset="0"/>
                <a:ea typeface="Aptos" pitchFamily="34" charset="-122"/>
                <a:cs typeface="Aptos" pitchFamily="34" charset="-120"/>
              </a:rPr>
              <a:t>Retest the same questions and measures to see what changed and what should happen next.</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94360" y="310896"/>
            <a:ext cx="6400800" cy="256032"/>
          </a:xfrm>
          <a:prstGeom prst="rect">
            <a:avLst/>
          </a:prstGeom>
          <a:noFill/>
          <a:ln/>
        </p:spPr>
        <p:txBody>
          <a:bodyPr wrap="square" lIns="381" tIns="381" rIns="381" bIns="381" rtlCol="0" anchor="t">
            <a:normAutofit/>
          </a:bodyPr>
          <a:lstStyle/>
          <a:p>
            <a:pPr marL="0" indent="0" algn="l">
              <a:buNone/>
            </a:pPr>
            <a:r>
              <a:rPr lang="en-US" sz="900" b="1" dirty="0">
                <a:solidFill>
                  <a:srgbClr val="1F6FEB"/>
                </a:solidFill>
                <a:latin typeface="Aptos" pitchFamily="34" charset="0"/>
                <a:ea typeface="Aptos" pitchFamily="34" charset="-122"/>
                <a:cs typeface="Aptos" pitchFamily="34" charset="-120"/>
              </a:rPr>
              <a:t>GET FOUND IN AI SEARCH</a:t>
            </a:r>
            <a:endParaRPr lang="en-US" sz="900" dirty="0"/>
          </a:p>
        </p:txBody>
      </p:sp>
      <p:sp>
        <p:nvSpPr>
          <p:cNvPr id="3" name="Text 1"/>
          <p:cNvSpPr/>
          <p:nvPr/>
        </p:nvSpPr>
        <p:spPr>
          <a:xfrm>
            <a:off x="594360" y="621792"/>
            <a:ext cx="8321040" cy="566928"/>
          </a:xfrm>
          <a:prstGeom prst="rect">
            <a:avLst/>
          </a:prstGeom>
          <a:noFill/>
          <a:ln/>
        </p:spPr>
        <p:txBody>
          <a:bodyPr wrap="square" lIns="381" tIns="381" rIns="381" bIns="381" rtlCol="0" anchor="t">
            <a:normAutofit/>
          </a:bodyPr>
          <a:lstStyle/>
          <a:p>
            <a:pPr marL="0" indent="0" algn="l">
              <a:buNone/>
            </a:pPr>
            <a:r>
              <a:rPr lang="en-US" sz="2800" b="1" dirty="0">
                <a:solidFill>
                  <a:srgbClr val="17213B"/>
                </a:solidFill>
                <a:latin typeface="Aptos Display" pitchFamily="34" charset="0"/>
                <a:ea typeface="Aptos Display" pitchFamily="34" charset="-122"/>
                <a:cs typeface="Aptos Display" pitchFamily="34" charset="-120"/>
              </a:rPr>
              <a:t>Being found now means more than ranking in search</a:t>
            </a:r>
            <a:endParaRPr lang="en-US" sz="2800" dirty="0"/>
          </a:p>
        </p:txBody>
      </p:sp>
      <p:sp>
        <p:nvSpPr>
          <p:cNvPr id="4" name="Shape 2"/>
          <p:cNvSpPr/>
          <p:nvPr/>
        </p:nvSpPr>
        <p:spPr>
          <a:xfrm>
            <a:off x="594360" y="1307592"/>
            <a:ext cx="11018520" cy="0"/>
          </a:xfrm>
          <a:prstGeom prst="line">
            <a:avLst/>
          </a:prstGeom>
          <a:noFill/>
          <a:ln w="9525">
            <a:solidFill>
              <a:srgbClr val="CBD5E1"/>
            </a:solidFill>
            <a:prstDash val="solid"/>
          </a:ln>
        </p:spPr>
        <p:txBody>
          <a:bodyPr/>
          <a:lstStyle/>
          <a:p>
            <a:endParaRPr lang="en-US"/>
          </a:p>
        </p:txBody>
      </p:sp>
      <p:sp>
        <p:nvSpPr>
          <p:cNvPr id="5" name="Text 3"/>
          <p:cNvSpPr/>
          <p:nvPr/>
        </p:nvSpPr>
        <p:spPr>
          <a:xfrm>
            <a:off x="594360" y="6473952"/>
            <a:ext cx="4572000" cy="182880"/>
          </a:xfrm>
          <a:prstGeom prst="rect">
            <a:avLst/>
          </a:prstGeom>
          <a:noFill/>
          <a:ln/>
        </p:spPr>
        <p:txBody>
          <a:bodyPr wrap="square" lIns="381" tIns="381" rIns="381" bIns="381" rtlCol="0" anchor="t">
            <a:normAutofit/>
          </a:bodyPr>
          <a:lstStyle/>
          <a:p>
            <a:pPr marL="0" indent="0" algn="l">
              <a:buNone/>
            </a:pPr>
            <a:r>
              <a:rPr lang="en-US" sz="800" dirty="0">
                <a:solidFill>
                  <a:srgbClr val="64748B"/>
                </a:solidFill>
                <a:latin typeface="Aptos" pitchFamily="34" charset="0"/>
                <a:ea typeface="Aptos" pitchFamily="34" charset="-122"/>
                <a:cs typeface="Aptos" pitchFamily="34" charset="-120"/>
              </a:rPr>
              <a:t>White-label workshop • powered by ai12z</a:t>
            </a:r>
            <a:endParaRPr lang="en-US" sz="800" dirty="0"/>
          </a:p>
        </p:txBody>
      </p:sp>
      <p:sp>
        <p:nvSpPr>
          <p:cNvPr id="6" name="Text 4"/>
          <p:cNvSpPr/>
          <p:nvPr/>
        </p:nvSpPr>
        <p:spPr>
          <a:xfrm>
            <a:off x="11201400" y="6419088"/>
            <a:ext cx="457200" cy="228600"/>
          </a:xfrm>
          <a:prstGeom prst="rect">
            <a:avLst/>
          </a:prstGeom>
          <a:noFill/>
          <a:ln/>
        </p:spPr>
        <p:txBody>
          <a:bodyPr wrap="square" lIns="381" tIns="381" rIns="381" bIns="381" rtlCol="0" anchor="t">
            <a:normAutofit/>
          </a:bodyPr>
          <a:lstStyle/>
          <a:p>
            <a:pPr marL="0" indent="0" algn="r">
              <a:buNone/>
            </a:pPr>
            <a:r>
              <a:rPr lang="en-US" sz="1000" dirty="0">
                <a:solidFill>
                  <a:srgbClr val="64748B"/>
                </a:solidFill>
                <a:latin typeface="Aptos" pitchFamily="34" charset="0"/>
                <a:ea typeface="Aptos" pitchFamily="34" charset="-122"/>
                <a:cs typeface="Aptos" pitchFamily="34" charset="-120"/>
              </a:rPr>
              <a:t>03</a:t>
            </a:r>
            <a:endParaRPr lang="en-US" sz="1000" dirty="0"/>
          </a:p>
        </p:txBody>
      </p:sp>
      <p:sp>
        <p:nvSpPr>
          <p:cNvPr id="7" name="Shape 5"/>
          <p:cNvSpPr/>
          <p:nvPr/>
        </p:nvSpPr>
        <p:spPr>
          <a:xfrm>
            <a:off x="594360" y="1900000"/>
            <a:ext cx="6618520" cy="1250000"/>
          </a:xfrm>
          <a:prstGeom prst="roundRect">
            <a:avLst>
              <a:gd name="adj" fmla="val 2105"/>
            </a:avLst>
          </a:prstGeom>
          <a:solidFill>
            <a:srgbClr val="FFFFFF"/>
          </a:solidFill>
          <a:ln w="9525">
            <a:solidFill>
              <a:srgbClr val="D7DEE9"/>
            </a:solidFill>
            <a:prstDash val="solid"/>
          </a:ln>
        </p:spPr>
        <p:txBody>
          <a:bodyPr/>
          <a:lstStyle/>
          <a:p>
            <a:endParaRPr lang="en-US"/>
          </a:p>
        </p:txBody>
      </p:sp>
      <p:sp>
        <p:nvSpPr>
          <p:cNvPr id="8" name="Shape 6"/>
          <p:cNvSpPr/>
          <p:nvPr/>
        </p:nvSpPr>
        <p:spPr>
          <a:xfrm>
            <a:off x="594360" y="1900000"/>
            <a:ext cx="64008" cy="1250000"/>
          </a:xfrm>
          <a:prstGeom prst="rect">
            <a:avLst/>
          </a:prstGeom>
          <a:solidFill>
            <a:srgbClr val="1F6FEB"/>
          </a:solidFill>
          <a:ln w="12700">
            <a:solidFill>
              <a:srgbClr val="1F6FEB">
                <a:alpha val="0"/>
              </a:srgbClr>
            </a:solidFill>
            <a:prstDash val="solid"/>
          </a:ln>
        </p:spPr>
        <p:txBody>
          <a:bodyPr/>
          <a:lstStyle/>
          <a:p>
            <a:endParaRPr lang="en-US"/>
          </a:p>
        </p:txBody>
      </p:sp>
      <p:sp>
        <p:nvSpPr>
          <p:cNvPr id="9" name="Text 7"/>
          <p:cNvSpPr/>
          <p:nvPr/>
        </p:nvSpPr>
        <p:spPr>
          <a:xfrm>
            <a:off x="822960" y="2180000"/>
            <a:ext cx="6161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Traditional search</a:t>
            </a:r>
            <a:endParaRPr lang="en-US" sz="1400" dirty="0"/>
          </a:p>
        </p:txBody>
      </p:sp>
      <p:sp>
        <p:nvSpPr>
          <p:cNvPr id="10" name="Text 8"/>
          <p:cNvSpPr/>
          <p:nvPr/>
        </p:nvSpPr>
        <p:spPr>
          <a:xfrm>
            <a:off x="822960" y="2518328"/>
            <a:ext cx="6161320" cy="700000"/>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A person searches, scans links, and chooses a page to visit. Rankings, snippets, technical SEO, content relevance, and click-through still matter.</a:t>
            </a:r>
            <a:endParaRPr lang="en-US" sz="1070" dirty="0"/>
          </a:p>
        </p:txBody>
      </p:sp>
      <p:sp>
        <p:nvSpPr>
          <p:cNvPr id="11" name="Shape 9"/>
          <p:cNvSpPr/>
          <p:nvPr/>
        </p:nvSpPr>
        <p:spPr>
          <a:xfrm>
            <a:off x="594360" y="3350000"/>
            <a:ext cx="6618520" cy="1250000"/>
          </a:xfrm>
          <a:prstGeom prst="roundRect">
            <a:avLst>
              <a:gd name="adj" fmla="val 2105"/>
            </a:avLst>
          </a:prstGeom>
          <a:solidFill>
            <a:srgbClr val="FFFFFF"/>
          </a:solidFill>
          <a:ln w="9525">
            <a:solidFill>
              <a:srgbClr val="D7DEE9"/>
            </a:solidFill>
            <a:prstDash val="solid"/>
          </a:ln>
        </p:spPr>
        <p:txBody>
          <a:bodyPr/>
          <a:lstStyle/>
          <a:p>
            <a:endParaRPr lang="en-US"/>
          </a:p>
        </p:txBody>
      </p:sp>
      <p:sp>
        <p:nvSpPr>
          <p:cNvPr id="12" name="Shape 10"/>
          <p:cNvSpPr/>
          <p:nvPr/>
        </p:nvSpPr>
        <p:spPr>
          <a:xfrm>
            <a:off x="594360" y="3350000"/>
            <a:ext cx="64008" cy="1250000"/>
          </a:xfrm>
          <a:prstGeom prst="rect">
            <a:avLst/>
          </a:prstGeom>
          <a:solidFill>
            <a:srgbClr val="17213B"/>
          </a:solidFill>
          <a:ln w="12700">
            <a:solidFill>
              <a:srgbClr val="17213B">
                <a:alpha val="0"/>
              </a:srgbClr>
            </a:solidFill>
            <a:prstDash val="solid"/>
          </a:ln>
        </p:spPr>
        <p:txBody>
          <a:bodyPr/>
          <a:lstStyle/>
          <a:p>
            <a:endParaRPr lang="en-US"/>
          </a:p>
        </p:txBody>
      </p:sp>
      <p:sp>
        <p:nvSpPr>
          <p:cNvPr id="13" name="Text 11"/>
          <p:cNvSpPr/>
          <p:nvPr/>
        </p:nvSpPr>
        <p:spPr>
          <a:xfrm>
            <a:off x="822960" y="3630000"/>
            <a:ext cx="6161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AI-driven discovery</a:t>
            </a:r>
            <a:endParaRPr lang="en-US" sz="1400" dirty="0"/>
          </a:p>
        </p:txBody>
      </p:sp>
      <p:sp>
        <p:nvSpPr>
          <p:cNvPr id="14" name="Text 12"/>
          <p:cNvSpPr/>
          <p:nvPr/>
        </p:nvSpPr>
        <p:spPr>
          <a:xfrm>
            <a:off x="822960" y="3968328"/>
            <a:ext cx="6161320" cy="700000"/>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A person asks for an answer, comparison, or recommendation. The AI system may name, cite, or link to only a small set of organizations.</a:t>
            </a:r>
            <a:endParaRPr lang="en-US" sz="1070" dirty="0"/>
          </a:p>
        </p:txBody>
      </p:sp>
      <p:sp>
        <p:nvSpPr>
          <p:cNvPr id="15" name="Text 13"/>
          <p:cNvSpPr/>
          <p:nvPr/>
        </p:nvSpPr>
        <p:spPr>
          <a:xfrm>
            <a:off x="594360" y="4900000"/>
            <a:ext cx="11018520" cy="320040"/>
          </a:xfrm>
          <a:prstGeom prst="rect">
            <a:avLst/>
          </a:prstGeom>
          <a:noFill/>
          <a:ln/>
        </p:spPr>
        <p:txBody>
          <a:bodyPr wrap="square" lIns="381" tIns="381" rIns="381" bIns="381" rtlCol="0" anchor="t">
            <a:normAutofit/>
          </a:bodyPr>
          <a:lstStyle/>
          <a:p>
            <a:pPr marL="0" indent="0" algn="ctr">
              <a:buNone/>
            </a:pPr>
            <a:r>
              <a:rPr lang="en-US" sz="1400" b="1" dirty="0">
                <a:solidFill>
                  <a:srgbClr val="17213B"/>
                </a:solidFill>
                <a:latin typeface="Aptos" pitchFamily="34" charset="0"/>
                <a:ea typeface="Aptos" pitchFamily="34" charset="-122"/>
                <a:cs typeface="Aptos" pitchFamily="34" charset="-120"/>
              </a:rPr>
              <a:t>SEO is not replaced. GEO/AEO adds a new optimization layer: clarity, authority, extractability, and proof.</a:t>
            </a:r>
            <a:endParaRPr lang="en-US" sz="1400" dirty="0"/>
          </a:p>
        </p:txBody>
      </p:sp>
      <p:pic>
        <p:nvPicPr>
          <p:cNvPr id="90" name="Supporting image" descr="Illustration contrasting a ranked list of search links with a single cited AI answer card"/>
          <p:cNvPicPr>
            <a:picLocks noChangeAspect="1"/>
          </p:cNvPicPr>
          <p:nvPr/>
        </p:nvPicPr>
        <p:blipFill>
          <a:blip r:embed="rId3"/>
          <a:srcRect t="16250" b="16250"/>
          <a:stretch>
            <a:fillRect/>
          </a:stretch>
        </p:blipFill>
        <p:spPr>
          <a:xfrm>
            <a:off x="7612880" y="1900000"/>
            <a:ext cx="4000000" cy="2700000"/>
          </a:xfrm>
          <a:prstGeom prst="rect">
            <a:avLst/>
          </a:prstGeom>
          <a:ln w="9525">
            <a:solidFill>
              <a:srgbClr val="D7DEE9"/>
            </a:solidFill>
            <a:prstDash val="soli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94360" y="310896"/>
            <a:ext cx="6400800" cy="256032"/>
          </a:xfrm>
          <a:prstGeom prst="rect">
            <a:avLst/>
          </a:prstGeom>
          <a:noFill/>
          <a:ln/>
        </p:spPr>
        <p:txBody>
          <a:bodyPr wrap="square" lIns="381" tIns="381" rIns="381" bIns="381" rtlCol="0" anchor="t">
            <a:normAutofit/>
          </a:bodyPr>
          <a:lstStyle/>
          <a:p>
            <a:pPr marL="0" indent="0" algn="l">
              <a:buNone/>
            </a:pPr>
            <a:r>
              <a:rPr lang="en-US" sz="900" b="1" dirty="0">
                <a:solidFill>
                  <a:srgbClr val="1F6FEB"/>
                </a:solidFill>
                <a:latin typeface="Aptos" pitchFamily="34" charset="0"/>
                <a:ea typeface="Aptos" pitchFamily="34" charset="-122"/>
                <a:cs typeface="Aptos" pitchFamily="34" charset="-120"/>
              </a:rPr>
              <a:t>GET FOUND IN AI SEARCH</a:t>
            </a:r>
            <a:endParaRPr lang="en-US" sz="900" dirty="0"/>
          </a:p>
        </p:txBody>
      </p:sp>
      <p:sp>
        <p:nvSpPr>
          <p:cNvPr id="3" name="Text 1"/>
          <p:cNvSpPr/>
          <p:nvPr/>
        </p:nvSpPr>
        <p:spPr>
          <a:xfrm>
            <a:off x="594360" y="621792"/>
            <a:ext cx="8321040" cy="566928"/>
          </a:xfrm>
          <a:prstGeom prst="rect">
            <a:avLst/>
          </a:prstGeom>
          <a:noFill/>
          <a:ln/>
        </p:spPr>
        <p:txBody>
          <a:bodyPr wrap="square" lIns="381" tIns="381" rIns="381" bIns="381" rtlCol="0" anchor="t">
            <a:normAutofit/>
          </a:bodyPr>
          <a:lstStyle/>
          <a:p>
            <a:pPr marL="0" indent="0" algn="l">
              <a:buNone/>
            </a:pPr>
            <a:r>
              <a:rPr lang="en-US" sz="2800" b="1" dirty="0">
                <a:solidFill>
                  <a:srgbClr val="17213B"/>
                </a:solidFill>
                <a:latin typeface="Aptos Display" pitchFamily="34" charset="0"/>
                <a:ea typeface="Aptos Display" pitchFamily="34" charset="-122"/>
                <a:cs typeface="Aptos Display" pitchFamily="34" charset="-120"/>
              </a:rPr>
              <a:t>A complete baseline answers four questions</a:t>
            </a:r>
            <a:endParaRPr lang="en-US" sz="2800" dirty="0"/>
          </a:p>
        </p:txBody>
      </p:sp>
      <p:sp>
        <p:nvSpPr>
          <p:cNvPr id="4" name="Shape 2"/>
          <p:cNvSpPr/>
          <p:nvPr/>
        </p:nvSpPr>
        <p:spPr>
          <a:xfrm>
            <a:off x="594360" y="1307592"/>
            <a:ext cx="11018520" cy="0"/>
          </a:xfrm>
          <a:prstGeom prst="line">
            <a:avLst/>
          </a:prstGeom>
          <a:noFill/>
          <a:ln w="9525">
            <a:solidFill>
              <a:srgbClr val="CBD5E1"/>
            </a:solidFill>
            <a:prstDash val="solid"/>
          </a:ln>
        </p:spPr>
        <p:txBody>
          <a:bodyPr/>
          <a:lstStyle/>
          <a:p>
            <a:endParaRPr lang="en-US"/>
          </a:p>
        </p:txBody>
      </p:sp>
      <p:sp>
        <p:nvSpPr>
          <p:cNvPr id="5" name="Text 3"/>
          <p:cNvSpPr/>
          <p:nvPr/>
        </p:nvSpPr>
        <p:spPr>
          <a:xfrm>
            <a:off x="594360" y="6473952"/>
            <a:ext cx="4572000" cy="182880"/>
          </a:xfrm>
          <a:prstGeom prst="rect">
            <a:avLst/>
          </a:prstGeom>
          <a:noFill/>
          <a:ln/>
        </p:spPr>
        <p:txBody>
          <a:bodyPr wrap="square" lIns="381" tIns="381" rIns="381" bIns="381" rtlCol="0" anchor="t">
            <a:normAutofit/>
          </a:bodyPr>
          <a:lstStyle/>
          <a:p>
            <a:pPr marL="0" indent="0" algn="l">
              <a:buNone/>
            </a:pPr>
            <a:r>
              <a:rPr lang="en-US" sz="800" dirty="0">
                <a:solidFill>
                  <a:srgbClr val="64748B"/>
                </a:solidFill>
                <a:latin typeface="Aptos" pitchFamily="34" charset="0"/>
                <a:ea typeface="Aptos" pitchFamily="34" charset="-122"/>
                <a:cs typeface="Aptos" pitchFamily="34" charset="-120"/>
              </a:rPr>
              <a:t>White-label workshop • powered by ai12z</a:t>
            </a:r>
            <a:endParaRPr lang="en-US" sz="800" dirty="0"/>
          </a:p>
        </p:txBody>
      </p:sp>
      <p:sp>
        <p:nvSpPr>
          <p:cNvPr id="6" name="Text 4"/>
          <p:cNvSpPr/>
          <p:nvPr/>
        </p:nvSpPr>
        <p:spPr>
          <a:xfrm>
            <a:off x="11201400" y="6419088"/>
            <a:ext cx="457200" cy="228600"/>
          </a:xfrm>
          <a:prstGeom prst="rect">
            <a:avLst/>
          </a:prstGeom>
          <a:noFill/>
          <a:ln/>
        </p:spPr>
        <p:txBody>
          <a:bodyPr wrap="square" lIns="381" tIns="381" rIns="381" bIns="381" rtlCol="0" anchor="t">
            <a:normAutofit/>
          </a:bodyPr>
          <a:lstStyle/>
          <a:p>
            <a:pPr marL="0" indent="0" algn="r">
              <a:buNone/>
            </a:pPr>
            <a:r>
              <a:rPr lang="en-US" sz="1000" dirty="0">
                <a:solidFill>
                  <a:srgbClr val="64748B"/>
                </a:solidFill>
                <a:latin typeface="Aptos" pitchFamily="34" charset="0"/>
                <a:ea typeface="Aptos" pitchFamily="34" charset="-122"/>
                <a:cs typeface="Aptos" pitchFamily="34" charset="-120"/>
              </a:rPr>
              <a:t>04</a:t>
            </a:r>
            <a:endParaRPr lang="en-US" sz="1000" dirty="0"/>
          </a:p>
        </p:txBody>
      </p:sp>
      <p:sp>
        <p:nvSpPr>
          <p:cNvPr id="7" name="Shape 5"/>
          <p:cNvSpPr/>
          <p:nvPr/>
        </p:nvSpPr>
        <p:spPr>
          <a:xfrm>
            <a:off x="594360" y="1950000"/>
            <a:ext cx="5303520" cy="1700000"/>
          </a:xfrm>
          <a:prstGeom prst="roundRect">
            <a:avLst>
              <a:gd name="adj" fmla="val 5000"/>
            </a:avLst>
          </a:prstGeom>
          <a:solidFill>
            <a:srgbClr val="FFFFFF"/>
          </a:solidFill>
          <a:ln w="9525">
            <a:solidFill>
              <a:srgbClr val="D7DEE9"/>
            </a:solidFill>
            <a:prstDash val="solid"/>
          </a:ln>
        </p:spPr>
        <p:txBody>
          <a:bodyPr/>
          <a:lstStyle/>
          <a:p>
            <a:endParaRPr lang="en-US"/>
          </a:p>
        </p:txBody>
      </p:sp>
      <p:sp>
        <p:nvSpPr>
          <p:cNvPr id="8" name="Shape 6"/>
          <p:cNvSpPr/>
          <p:nvPr/>
        </p:nvSpPr>
        <p:spPr>
          <a:xfrm>
            <a:off x="594360" y="1950000"/>
            <a:ext cx="64008" cy="1700000"/>
          </a:xfrm>
          <a:prstGeom prst="rect">
            <a:avLst/>
          </a:prstGeom>
          <a:solidFill>
            <a:srgbClr val="1F6FEB"/>
          </a:solidFill>
          <a:ln w="12700">
            <a:solidFill>
              <a:srgbClr val="1F6FEB">
                <a:alpha val="0"/>
              </a:srgbClr>
            </a:solidFill>
            <a:prstDash val="solid"/>
          </a:ln>
        </p:spPr>
        <p:txBody>
          <a:bodyPr/>
          <a:lstStyle/>
          <a:p>
            <a:endParaRPr lang="en-US"/>
          </a:p>
        </p:txBody>
      </p:sp>
      <p:sp>
        <p:nvSpPr>
          <p:cNvPr id="9" name="Text 7"/>
          <p:cNvSpPr/>
          <p:nvPr/>
        </p:nvSpPr>
        <p:spPr>
          <a:xfrm>
            <a:off x="822960" y="2440336"/>
            <a:ext cx="4846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External visibility</a:t>
            </a:r>
            <a:endParaRPr lang="en-US" sz="1400" dirty="0"/>
          </a:p>
        </p:txBody>
      </p:sp>
      <p:sp>
        <p:nvSpPr>
          <p:cNvPr id="10" name="Text 8"/>
          <p:cNvSpPr/>
          <p:nvPr/>
        </p:nvSpPr>
        <p:spPr>
          <a:xfrm>
            <a:off x="822960" y="2778664"/>
            <a:ext cx="4846320" cy="822960"/>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Are AI systems citing or recommending the organization, and which competitors appear instead?</a:t>
            </a:r>
            <a:endParaRPr lang="en-US" sz="1070" dirty="0"/>
          </a:p>
        </p:txBody>
      </p:sp>
      <p:sp>
        <p:nvSpPr>
          <p:cNvPr id="11" name="Shape 9"/>
          <p:cNvSpPr/>
          <p:nvPr/>
        </p:nvSpPr>
        <p:spPr>
          <a:xfrm>
            <a:off x="6309360" y="1950000"/>
            <a:ext cx="5303520" cy="1700000"/>
          </a:xfrm>
          <a:prstGeom prst="roundRect">
            <a:avLst>
              <a:gd name="adj" fmla="val 5000"/>
            </a:avLst>
          </a:prstGeom>
          <a:solidFill>
            <a:srgbClr val="FFFFFF"/>
          </a:solidFill>
          <a:ln w="9525">
            <a:solidFill>
              <a:srgbClr val="D7DEE9"/>
            </a:solidFill>
            <a:prstDash val="solid"/>
          </a:ln>
        </p:spPr>
        <p:txBody>
          <a:bodyPr/>
          <a:lstStyle/>
          <a:p>
            <a:endParaRPr lang="en-US"/>
          </a:p>
        </p:txBody>
      </p:sp>
      <p:sp>
        <p:nvSpPr>
          <p:cNvPr id="12" name="Shape 10"/>
          <p:cNvSpPr/>
          <p:nvPr/>
        </p:nvSpPr>
        <p:spPr>
          <a:xfrm>
            <a:off x="6309360" y="1950000"/>
            <a:ext cx="64008" cy="1700000"/>
          </a:xfrm>
          <a:prstGeom prst="rect">
            <a:avLst/>
          </a:prstGeom>
          <a:solidFill>
            <a:srgbClr val="17213B"/>
          </a:solidFill>
          <a:ln w="12700">
            <a:solidFill>
              <a:srgbClr val="17213B">
                <a:alpha val="0"/>
              </a:srgbClr>
            </a:solidFill>
            <a:prstDash val="solid"/>
          </a:ln>
        </p:spPr>
        <p:txBody>
          <a:bodyPr/>
          <a:lstStyle/>
          <a:p>
            <a:endParaRPr lang="en-US"/>
          </a:p>
        </p:txBody>
      </p:sp>
      <p:sp>
        <p:nvSpPr>
          <p:cNvPr id="13" name="Text 11"/>
          <p:cNvSpPr/>
          <p:nvPr/>
        </p:nvSpPr>
        <p:spPr>
          <a:xfrm>
            <a:off x="6537960" y="2440336"/>
            <a:ext cx="4846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Content readiness</a:t>
            </a:r>
            <a:endParaRPr lang="en-US" sz="1400" dirty="0"/>
          </a:p>
        </p:txBody>
      </p:sp>
      <p:sp>
        <p:nvSpPr>
          <p:cNvPr id="14" name="Text 12"/>
          <p:cNvSpPr/>
          <p:nvPr/>
        </p:nvSpPr>
        <p:spPr>
          <a:xfrm>
            <a:off x="6537960" y="2778664"/>
            <a:ext cx="4846320" cy="822960"/>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Can AI systems access, understand, trust, and extract useful information from the site?</a:t>
            </a:r>
            <a:endParaRPr lang="en-US" sz="1070" dirty="0"/>
          </a:p>
        </p:txBody>
      </p:sp>
      <p:sp>
        <p:nvSpPr>
          <p:cNvPr id="15" name="Shape 13"/>
          <p:cNvSpPr/>
          <p:nvPr/>
        </p:nvSpPr>
        <p:spPr>
          <a:xfrm>
            <a:off x="594360" y="4060000"/>
            <a:ext cx="5303520" cy="1700000"/>
          </a:xfrm>
          <a:prstGeom prst="roundRect">
            <a:avLst>
              <a:gd name="adj" fmla="val 5000"/>
            </a:avLst>
          </a:prstGeom>
          <a:solidFill>
            <a:srgbClr val="FFFFFF"/>
          </a:solidFill>
          <a:ln w="9525">
            <a:solidFill>
              <a:srgbClr val="D7DEE9"/>
            </a:solidFill>
            <a:prstDash val="solid"/>
          </a:ln>
        </p:spPr>
        <p:txBody>
          <a:bodyPr/>
          <a:lstStyle/>
          <a:p>
            <a:endParaRPr lang="en-US"/>
          </a:p>
        </p:txBody>
      </p:sp>
      <p:sp>
        <p:nvSpPr>
          <p:cNvPr id="16" name="Shape 14"/>
          <p:cNvSpPr/>
          <p:nvPr/>
        </p:nvSpPr>
        <p:spPr>
          <a:xfrm>
            <a:off x="594360" y="4060000"/>
            <a:ext cx="64008" cy="1700000"/>
          </a:xfrm>
          <a:prstGeom prst="rect">
            <a:avLst/>
          </a:prstGeom>
          <a:solidFill>
            <a:srgbClr val="4A8CF0"/>
          </a:solidFill>
          <a:ln w="12700">
            <a:solidFill>
              <a:srgbClr val="4A8CF0">
                <a:alpha val="0"/>
              </a:srgbClr>
            </a:solidFill>
            <a:prstDash val="solid"/>
          </a:ln>
        </p:spPr>
        <p:txBody>
          <a:bodyPr/>
          <a:lstStyle/>
          <a:p>
            <a:endParaRPr lang="en-US"/>
          </a:p>
        </p:txBody>
      </p:sp>
      <p:sp>
        <p:nvSpPr>
          <p:cNvPr id="17" name="Text 15"/>
          <p:cNvSpPr/>
          <p:nvPr/>
        </p:nvSpPr>
        <p:spPr>
          <a:xfrm>
            <a:off x="822960" y="4550336"/>
            <a:ext cx="4846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Audience questions</a:t>
            </a:r>
            <a:endParaRPr lang="en-US" sz="1400" dirty="0"/>
          </a:p>
        </p:txBody>
      </p:sp>
      <p:sp>
        <p:nvSpPr>
          <p:cNvPr id="18" name="Text 16"/>
          <p:cNvSpPr/>
          <p:nvPr/>
        </p:nvSpPr>
        <p:spPr>
          <a:xfrm>
            <a:off x="822960" y="4888664"/>
            <a:ext cx="4846320" cy="822960"/>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What does the audience need, and where are answers missing, weak, or poorly answered?</a:t>
            </a:r>
            <a:endParaRPr lang="en-US" sz="1070" dirty="0"/>
          </a:p>
        </p:txBody>
      </p:sp>
      <p:sp>
        <p:nvSpPr>
          <p:cNvPr id="19" name="Shape 17"/>
          <p:cNvSpPr/>
          <p:nvPr/>
        </p:nvSpPr>
        <p:spPr>
          <a:xfrm>
            <a:off x="6309360" y="4060000"/>
            <a:ext cx="5303520" cy="1700000"/>
          </a:xfrm>
          <a:prstGeom prst="roundRect">
            <a:avLst>
              <a:gd name="adj" fmla="val 5000"/>
            </a:avLst>
          </a:prstGeom>
          <a:solidFill>
            <a:srgbClr val="FFFFFF"/>
          </a:solidFill>
          <a:ln w="9525">
            <a:solidFill>
              <a:srgbClr val="D7DEE9"/>
            </a:solidFill>
            <a:prstDash val="solid"/>
          </a:ln>
        </p:spPr>
        <p:txBody>
          <a:bodyPr/>
          <a:lstStyle/>
          <a:p>
            <a:endParaRPr lang="en-US"/>
          </a:p>
        </p:txBody>
      </p:sp>
      <p:sp>
        <p:nvSpPr>
          <p:cNvPr id="20" name="Shape 18"/>
          <p:cNvSpPr/>
          <p:nvPr/>
        </p:nvSpPr>
        <p:spPr>
          <a:xfrm>
            <a:off x="6309360" y="4060000"/>
            <a:ext cx="64008" cy="1700000"/>
          </a:xfrm>
          <a:prstGeom prst="rect">
            <a:avLst/>
          </a:prstGeom>
          <a:solidFill>
            <a:srgbClr val="64748B"/>
          </a:solidFill>
          <a:ln w="12700">
            <a:solidFill>
              <a:srgbClr val="64748B">
                <a:alpha val="0"/>
              </a:srgbClr>
            </a:solidFill>
            <a:prstDash val="solid"/>
          </a:ln>
        </p:spPr>
        <p:txBody>
          <a:bodyPr/>
          <a:lstStyle/>
          <a:p>
            <a:endParaRPr lang="en-US"/>
          </a:p>
        </p:txBody>
      </p:sp>
      <p:sp>
        <p:nvSpPr>
          <p:cNvPr id="21" name="Text 19"/>
          <p:cNvSpPr/>
          <p:nvPr/>
        </p:nvSpPr>
        <p:spPr>
          <a:xfrm>
            <a:off x="6537960" y="4550336"/>
            <a:ext cx="4846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Referral impact</a:t>
            </a:r>
            <a:endParaRPr lang="en-US" sz="1400" dirty="0"/>
          </a:p>
        </p:txBody>
      </p:sp>
      <p:sp>
        <p:nvSpPr>
          <p:cNvPr id="22" name="Text 20"/>
          <p:cNvSpPr/>
          <p:nvPr/>
        </p:nvSpPr>
        <p:spPr>
          <a:xfrm>
            <a:off x="6537960" y="4888664"/>
            <a:ext cx="4846320" cy="822960"/>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Which AI and search platforms send visits, and what do those visitors do next?</a:t>
            </a:r>
            <a:endParaRPr lang="en-US" sz="107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94360" y="310896"/>
            <a:ext cx="6400800" cy="256032"/>
          </a:xfrm>
          <a:prstGeom prst="rect">
            <a:avLst/>
          </a:prstGeom>
          <a:noFill/>
          <a:ln/>
        </p:spPr>
        <p:txBody>
          <a:bodyPr wrap="square" lIns="381" tIns="381" rIns="381" bIns="381" rtlCol="0" anchor="t">
            <a:normAutofit/>
          </a:bodyPr>
          <a:lstStyle/>
          <a:p>
            <a:pPr marL="0" indent="0" algn="l">
              <a:buNone/>
            </a:pPr>
            <a:r>
              <a:rPr lang="en-US" sz="900" b="1" dirty="0">
                <a:solidFill>
                  <a:srgbClr val="1F6FEB"/>
                </a:solidFill>
                <a:latin typeface="Aptos" pitchFamily="34" charset="0"/>
                <a:ea typeface="Aptos" pitchFamily="34" charset="-122"/>
                <a:cs typeface="Aptos" pitchFamily="34" charset="-120"/>
              </a:rPr>
              <a:t>GET FOUND IN AI SEARCH</a:t>
            </a:r>
            <a:endParaRPr lang="en-US" sz="900" dirty="0"/>
          </a:p>
        </p:txBody>
      </p:sp>
      <p:sp>
        <p:nvSpPr>
          <p:cNvPr id="3" name="Text 1"/>
          <p:cNvSpPr/>
          <p:nvPr/>
        </p:nvSpPr>
        <p:spPr>
          <a:xfrm>
            <a:off x="594360" y="621792"/>
            <a:ext cx="8321040" cy="566928"/>
          </a:xfrm>
          <a:prstGeom prst="rect">
            <a:avLst/>
          </a:prstGeom>
          <a:noFill/>
          <a:ln/>
        </p:spPr>
        <p:txBody>
          <a:bodyPr wrap="square" lIns="381" tIns="381" rIns="381" bIns="381" rtlCol="0" anchor="t">
            <a:normAutofit/>
          </a:bodyPr>
          <a:lstStyle/>
          <a:p>
            <a:pPr marL="0" indent="0" algn="l">
              <a:buNone/>
            </a:pPr>
            <a:r>
              <a:rPr lang="en-US" sz="2800" b="1" dirty="0">
                <a:solidFill>
                  <a:srgbClr val="17213B"/>
                </a:solidFill>
                <a:latin typeface="Aptos Display" pitchFamily="34" charset="0"/>
                <a:ea typeface="Aptos Display" pitchFamily="34" charset="-122"/>
                <a:cs typeface="Aptos Display" pitchFamily="34" charset="-120"/>
              </a:rPr>
              <a:t>The ai12z advantage is the 360° feedback loop</a:t>
            </a:r>
            <a:endParaRPr lang="en-US" sz="2800" dirty="0"/>
          </a:p>
        </p:txBody>
      </p:sp>
      <p:sp>
        <p:nvSpPr>
          <p:cNvPr id="4" name="Shape 2"/>
          <p:cNvSpPr/>
          <p:nvPr/>
        </p:nvSpPr>
        <p:spPr>
          <a:xfrm>
            <a:off x="594360" y="1307592"/>
            <a:ext cx="11018520" cy="0"/>
          </a:xfrm>
          <a:prstGeom prst="line">
            <a:avLst/>
          </a:prstGeom>
          <a:noFill/>
          <a:ln w="9525">
            <a:solidFill>
              <a:srgbClr val="CBD5E1"/>
            </a:solidFill>
            <a:prstDash val="solid"/>
          </a:ln>
        </p:spPr>
        <p:txBody>
          <a:bodyPr/>
          <a:lstStyle/>
          <a:p>
            <a:endParaRPr lang="en-US"/>
          </a:p>
        </p:txBody>
      </p:sp>
      <p:sp>
        <p:nvSpPr>
          <p:cNvPr id="5" name="Shape Ring"/>
          <p:cNvSpPr/>
          <p:nvPr/>
        </p:nvSpPr>
        <p:spPr>
          <a:xfrm>
            <a:off x="3196000" y="2100000"/>
            <a:ext cx="5800000" cy="2800000"/>
          </a:xfrm>
          <a:prstGeom prst="ellipse">
            <a:avLst/>
          </a:prstGeom>
          <a:noFill/>
          <a:ln w="28575">
            <a:solidFill>
              <a:srgbClr val="BFD6F7"/>
            </a:solidFill>
            <a:prstDash val="solid"/>
          </a:ln>
        </p:spPr>
        <p:txBody>
          <a:bodyPr/>
          <a:lstStyle/>
          <a:p>
            <a:endParaRPr lang="en-US"/>
          </a:p>
        </p:txBody>
      </p:sp>
      <p:sp>
        <p:nvSpPr>
          <p:cNvPr id="6" name="Shape ArrowR"/>
          <p:cNvSpPr/>
          <p:nvPr/>
        </p:nvSpPr>
        <p:spPr>
          <a:xfrm rot="10800000">
            <a:off x="8871000" y="3375000"/>
            <a:ext cx="250000" cy="250000"/>
          </a:xfrm>
          <a:prstGeom prst="triangle">
            <a:avLst/>
          </a:prstGeom>
          <a:solidFill>
            <a:srgbClr val="1F6FEB"/>
          </a:solidFill>
          <a:ln>
            <a:noFill/>
          </a:ln>
        </p:spPr>
        <p:txBody>
          <a:bodyPr/>
          <a:lstStyle/>
          <a:p>
            <a:endParaRPr lang="en-US"/>
          </a:p>
        </p:txBody>
      </p:sp>
      <p:sp>
        <p:nvSpPr>
          <p:cNvPr id="7" name="Shape ArrowL"/>
          <p:cNvSpPr/>
          <p:nvPr/>
        </p:nvSpPr>
        <p:spPr>
          <a:xfrm>
            <a:off x="3071000" y="3375000"/>
            <a:ext cx="250000" cy="250000"/>
          </a:xfrm>
          <a:prstGeom prst="triangle">
            <a:avLst/>
          </a:prstGeom>
          <a:solidFill>
            <a:srgbClr val="1F6FEB"/>
          </a:solidFill>
          <a:ln>
            <a:noFill/>
          </a:ln>
        </p:spPr>
        <p:txBody>
          <a:bodyPr/>
          <a:lstStyle/>
          <a:p>
            <a:endParaRPr lang="en-US"/>
          </a:p>
        </p:txBody>
      </p:sp>
      <p:sp>
        <p:nvSpPr>
          <p:cNvPr id="8" name="Shape Hub"/>
          <p:cNvSpPr/>
          <p:nvPr/>
        </p:nvSpPr>
        <p:spPr>
          <a:xfrm>
            <a:off x="5196000" y="2600000"/>
            <a:ext cx="1800000" cy="1800000"/>
          </a:xfrm>
          <a:prstGeom prst="ellipse">
            <a:avLst/>
          </a:prstGeom>
          <a:solidFill>
            <a:srgbClr val="F5F8FC"/>
          </a:solidFill>
          <a:ln w="19050">
            <a:solidFill>
              <a:srgbClr val="1F6FEB"/>
            </a:solidFill>
            <a:prstDash val="solid"/>
          </a:ln>
        </p:spPr>
        <p:txBody>
          <a:bodyPr/>
          <a:lstStyle/>
          <a:p>
            <a:endParaRPr lang="en-US"/>
          </a:p>
        </p:txBody>
      </p:sp>
      <p:sp>
        <p:nvSpPr>
          <p:cNvPr id="9" name="Text Hub"/>
          <p:cNvSpPr/>
          <p:nvPr/>
        </p:nvSpPr>
        <p:spPr>
          <a:xfrm>
            <a:off x="5346000" y="3180000"/>
            <a:ext cx="1500000" cy="640000"/>
          </a:xfrm>
          <a:prstGeom prst="rect">
            <a:avLst/>
          </a:prstGeom>
          <a:noFill/>
          <a:ln/>
        </p:spPr>
        <p:txBody>
          <a:bodyPr wrap="square" lIns="381" tIns="381" rIns="381" bIns="381" rtlCol="0" anchor="t">
            <a:normAutofit/>
          </a:bodyPr>
          <a:lstStyle/>
          <a:p>
            <a:pPr marL="0" indent="0" algn="ctr">
              <a:buNone/>
            </a:pPr>
            <a:r>
              <a:rPr lang="en-US" sz="1800" b="1">
                <a:solidFill>
                  <a:srgbClr val="1F6FEB"/>
                </a:solidFill>
                <a:latin typeface="Aptos Display" pitchFamily="34" charset="0"/>
                <a:ea typeface="Aptos Display" pitchFamily="34" charset="-122"/>
                <a:cs typeface="Aptos Display" pitchFamily="34" charset="-120"/>
              </a:rPr>
              <a:t>ai12z</a:t>
            </a:r>
          </a:p>
          <a:p>
            <a:pPr marL="0" indent="0" algn="ctr">
              <a:buNone/>
            </a:pPr>
            <a:r>
              <a:rPr lang="en-US" sz="900">
                <a:solidFill>
                  <a:srgbClr val="64748B"/>
                </a:solidFill>
                <a:latin typeface="Aptos" pitchFamily="34" charset="0"/>
                <a:ea typeface="Aptos" pitchFamily="34" charset="-122"/>
                <a:cs typeface="Aptos" pitchFamily="34" charset="-120"/>
              </a:rPr>
              <a:t>connects the loop</a:t>
            </a:r>
            <a:endParaRPr lang="en-US" sz="900"/>
          </a:p>
        </p:txBody>
      </p:sp>
      <p:sp>
        <p:nvSpPr>
          <p:cNvPr id="10" name="Shape N1"/>
          <p:cNvSpPr/>
          <p:nvPr/>
        </p:nvSpPr>
        <p:spPr>
          <a:xfrm>
            <a:off x="5046000" y="1750000"/>
            <a:ext cx="2100000" cy="700000"/>
          </a:xfrm>
          <a:prstGeom prst="roundRect">
            <a:avLst>
              <a:gd name="adj" fmla="val 12000"/>
            </a:avLst>
          </a:prstGeom>
          <a:solidFill>
            <a:srgbClr val="1F6FEB"/>
          </a:solidFill>
          <a:ln>
            <a:noFill/>
          </a:ln>
        </p:spPr>
        <p:txBody>
          <a:bodyPr/>
          <a:lstStyle/>
          <a:p>
            <a:endParaRPr lang="en-US"/>
          </a:p>
        </p:txBody>
      </p:sp>
      <p:sp>
        <p:nvSpPr>
          <p:cNvPr id="11" name="Text N1"/>
          <p:cNvSpPr/>
          <p:nvPr/>
        </p:nvSpPr>
        <p:spPr>
          <a:xfrm>
            <a:off x="5146000" y="1900000"/>
            <a:ext cx="1900000" cy="420000"/>
          </a:xfrm>
          <a:prstGeom prst="rect">
            <a:avLst/>
          </a:prstGeom>
          <a:noFill/>
          <a:ln/>
        </p:spPr>
        <p:txBody>
          <a:bodyPr wrap="square" lIns="381" tIns="381" rIns="381" bIns="381" rtlCol="0" anchor="t">
            <a:normAutofit/>
          </a:bodyPr>
          <a:lstStyle/>
          <a:p>
            <a:pPr marL="0" indent="0" algn="ctr">
              <a:buNone/>
            </a:pPr>
            <a:r>
              <a:rPr lang="en-US" sz="1000" b="1">
                <a:solidFill>
                  <a:srgbClr val="FFFFFF"/>
                </a:solidFill>
                <a:latin typeface="Aptos" pitchFamily="34" charset="0"/>
                <a:ea typeface="Aptos" pitchFamily="34" charset="-122"/>
                <a:cs typeface="Aptos" pitchFamily="34" charset="-120"/>
              </a:rPr>
              <a:t>AI engine cites</a:t>
            </a:r>
          </a:p>
          <a:p>
            <a:pPr marL="0" indent="0" algn="ctr">
              <a:buNone/>
            </a:pPr>
            <a:r>
              <a:rPr lang="en-US" sz="1000" b="1">
                <a:solidFill>
                  <a:srgbClr val="FFFFFF"/>
                </a:solidFill>
                <a:latin typeface="Aptos" pitchFamily="34" charset="0"/>
                <a:ea typeface="Aptos" pitchFamily="34" charset="-122"/>
                <a:cs typeface="Aptos" pitchFamily="34" charset="-120"/>
              </a:rPr>
              <a:t>your brand</a:t>
            </a:r>
            <a:endParaRPr lang="en-US" sz="1000"/>
          </a:p>
        </p:txBody>
      </p:sp>
      <p:sp>
        <p:nvSpPr>
          <p:cNvPr id="12" name="Shape N2"/>
          <p:cNvSpPr/>
          <p:nvPr/>
        </p:nvSpPr>
        <p:spPr>
          <a:xfrm>
            <a:off x="7557400" y="2450000"/>
            <a:ext cx="2100000" cy="700000"/>
          </a:xfrm>
          <a:prstGeom prst="roundRect">
            <a:avLst>
              <a:gd name="adj" fmla="val 12000"/>
            </a:avLst>
          </a:prstGeom>
          <a:solidFill>
            <a:srgbClr val="17213B"/>
          </a:solidFill>
          <a:ln>
            <a:noFill/>
          </a:ln>
        </p:spPr>
        <p:txBody>
          <a:bodyPr/>
          <a:lstStyle/>
          <a:p>
            <a:endParaRPr lang="en-US"/>
          </a:p>
        </p:txBody>
      </p:sp>
      <p:sp>
        <p:nvSpPr>
          <p:cNvPr id="13" name="Text N2"/>
          <p:cNvSpPr/>
          <p:nvPr/>
        </p:nvSpPr>
        <p:spPr>
          <a:xfrm>
            <a:off x="7657400" y="2600000"/>
            <a:ext cx="1900000" cy="420000"/>
          </a:xfrm>
          <a:prstGeom prst="rect">
            <a:avLst/>
          </a:prstGeom>
          <a:noFill/>
          <a:ln/>
        </p:spPr>
        <p:txBody>
          <a:bodyPr wrap="square" lIns="381" tIns="381" rIns="381" bIns="381" rtlCol="0" anchor="t">
            <a:normAutofit/>
          </a:bodyPr>
          <a:lstStyle/>
          <a:p>
            <a:pPr marL="0" indent="0" algn="ctr">
              <a:buNone/>
            </a:pPr>
            <a:r>
              <a:rPr lang="en-US" sz="1000" b="1">
                <a:solidFill>
                  <a:srgbClr val="FFFFFF"/>
                </a:solidFill>
                <a:latin typeface="Aptos" pitchFamily="34" charset="0"/>
                <a:ea typeface="Aptos" pitchFamily="34" charset="-122"/>
                <a:cs typeface="Aptos" pitchFamily="34" charset="-120"/>
              </a:rPr>
              <a:t>Visitor lands</a:t>
            </a:r>
          </a:p>
          <a:p>
            <a:pPr marL="0" indent="0" algn="ctr">
              <a:buNone/>
            </a:pPr>
            <a:r>
              <a:rPr lang="en-US" sz="1000" b="1">
                <a:solidFill>
                  <a:srgbClr val="FFFFFF"/>
                </a:solidFill>
                <a:latin typeface="Aptos" pitchFamily="34" charset="0"/>
                <a:ea typeface="Aptos" pitchFamily="34" charset="-122"/>
                <a:cs typeface="Aptos" pitchFamily="34" charset="-120"/>
              </a:rPr>
              <a:t>on site</a:t>
            </a:r>
            <a:endParaRPr lang="en-US" sz="1000"/>
          </a:p>
        </p:txBody>
      </p:sp>
      <p:sp>
        <p:nvSpPr>
          <p:cNvPr id="14" name="Shape N3"/>
          <p:cNvSpPr/>
          <p:nvPr/>
        </p:nvSpPr>
        <p:spPr>
          <a:xfrm>
            <a:off x="7557400" y="3850000"/>
            <a:ext cx="2100000" cy="700000"/>
          </a:xfrm>
          <a:prstGeom prst="roundRect">
            <a:avLst>
              <a:gd name="adj" fmla="val 12000"/>
            </a:avLst>
          </a:prstGeom>
          <a:solidFill>
            <a:srgbClr val="1F6FEB"/>
          </a:solidFill>
          <a:ln>
            <a:noFill/>
          </a:ln>
        </p:spPr>
        <p:txBody>
          <a:bodyPr/>
          <a:lstStyle/>
          <a:p>
            <a:endParaRPr lang="en-US"/>
          </a:p>
        </p:txBody>
      </p:sp>
      <p:sp>
        <p:nvSpPr>
          <p:cNvPr id="15" name="Text N3"/>
          <p:cNvSpPr/>
          <p:nvPr/>
        </p:nvSpPr>
        <p:spPr>
          <a:xfrm>
            <a:off x="7657400" y="4000000"/>
            <a:ext cx="1900000" cy="420000"/>
          </a:xfrm>
          <a:prstGeom prst="rect">
            <a:avLst/>
          </a:prstGeom>
          <a:noFill/>
          <a:ln/>
        </p:spPr>
        <p:txBody>
          <a:bodyPr wrap="square" lIns="381" tIns="381" rIns="381" bIns="381" rtlCol="0" anchor="t">
            <a:normAutofit/>
          </a:bodyPr>
          <a:lstStyle/>
          <a:p>
            <a:pPr marL="0" indent="0" algn="ctr">
              <a:buNone/>
            </a:pPr>
            <a:r>
              <a:rPr lang="en-US" sz="1000" b="1">
                <a:solidFill>
                  <a:srgbClr val="FFFFFF"/>
                </a:solidFill>
                <a:latin typeface="Aptos" pitchFamily="34" charset="0"/>
                <a:ea typeface="Aptos" pitchFamily="34" charset="-122"/>
                <a:cs typeface="Aptos" pitchFamily="34" charset="-120"/>
              </a:rPr>
              <a:t>Visitor asks</a:t>
            </a:r>
          </a:p>
          <a:p>
            <a:pPr marL="0" indent="0" algn="ctr">
              <a:buNone/>
            </a:pPr>
            <a:r>
              <a:rPr lang="en-US" sz="1000" b="1">
                <a:solidFill>
                  <a:srgbClr val="FFFFFF"/>
                </a:solidFill>
                <a:latin typeface="Aptos" pitchFamily="34" charset="0"/>
                <a:ea typeface="Aptos" pitchFamily="34" charset="-122"/>
                <a:cs typeface="Aptos" pitchFamily="34" charset="-120"/>
              </a:rPr>
              <a:t>chatbot</a:t>
            </a:r>
            <a:endParaRPr lang="en-US" sz="1000"/>
          </a:p>
        </p:txBody>
      </p:sp>
      <p:sp>
        <p:nvSpPr>
          <p:cNvPr id="16" name="Shape N4"/>
          <p:cNvSpPr/>
          <p:nvPr/>
        </p:nvSpPr>
        <p:spPr>
          <a:xfrm>
            <a:off x="5046000" y="4550000"/>
            <a:ext cx="2100000" cy="700000"/>
          </a:xfrm>
          <a:prstGeom prst="roundRect">
            <a:avLst>
              <a:gd name="adj" fmla="val 12000"/>
            </a:avLst>
          </a:prstGeom>
          <a:solidFill>
            <a:srgbClr val="17213B"/>
          </a:solidFill>
          <a:ln>
            <a:noFill/>
          </a:ln>
        </p:spPr>
        <p:txBody>
          <a:bodyPr/>
          <a:lstStyle/>
          <a:p>
            <a:endParaRPr lang="en-US"/>
          </a:p>
        </p:txBody>
      </p:sp>
      <p:sp>
        <p:nvSpPr>
          <p:cNvPr id="17" name="Text N4"/>
          <p:cNvSpPr/>
          <p:nvPr/>
        </p:nvSpPr>
        <p:spPr>
          <a:xfrm>
            <a:off x="5146000" y="4700000"/>
            <a:ext cx="1900000" cy="420000"/>
          </a:xfrm>
          <a:prstGeom prst="rect">
            <a:avLst/>
          </a:prstGeom>
          <a:noFill/>
          <a:ln/>
        </p:spPr>
        <p:txBody>
          <a:bodyPr wrap="square" lIns="381" tIns="381" rIns="381" bIns="381" rtlCol="0" anchor="t">
            <a:normAutofit/>
          </a:bodyPr>
          <a:lstStyle/>
          <a:p>
            <a:pPr marL="0" indent="0" algn="ctr">
              <a:buNone/>
            </a:pPr>
            <a:r>
              <a:rPr lang="en-US" sz="1000" b="1">
                <a:solidFill>
                  <a:srgbClr val="FFFFFF"/>
                </a:solidFill>
                <a:latin typeface="Aptos" pitchFamily="34" charset="0"/>
                <a:ea typeface="Aptos" pitchFamily="34" charset="-122"/>
                <a:cs typeface="Aptos" pitchFamily="34" charset="-120"/>
              </a:rPr>
              <a:t>Referral event</a:t>
            </a:r>
          </a:p>
          <a:p>
            <a:pPr marL="0" indent="0" algn="ctr">
              <a:buNone/>
            </a:pPr>
            <a:r>
              <a:rPr lang="en-US" sz="1000" b="1">
                <a:solidFill>
                  <a:srgbClr val="FFFFFF"/>
                </a:solidFill>
                <a:latin typeface="Aptos" pitchFamily="34" charset="0"/>
                <a:ea typeface="Aptos" pitchFamily="34" charset="-122"/>
                <a:cs typeface="Aptos" pitchFamily="34" charset="-120"/>
              </a:rPr>
              <a:t>is captured</a:t>
            </a:r>
            <a:endParaRPr lang="en-US" sz="1000"/>
          </a:p>
        </p:txBody>
      </p:sp>
      <p:sp>
        <p:nvSpPr>
          <p:cNvPr id="18" name="Shape N5"/>
          <p:cNvSpPr/>
          <p:nvPr/>
        </p:nvSpPr>
        <p:spPr>
          <a:xfrm>
            <a:off x="2534600" y="3850000"/>
            <a:ext cx="2100000" cy="700000"/>
          </a:xfrm>
          <a:prstGeom prst="roundRect">
            <a:avLst>
              <a:gd name="adj" fmla="val 12000"/>
            </a:avLst>
          </a:prstGeom>
          <a:solidFill>
            <a:srgbClr val="1F6FEB"/>
          </a:solidFill>
          <a:ln>
            <a:noFill/>
          </a:ln>
        </p:spPr>
        <p:txBody>
          <a:bodyPr/>
          <a:lstStyle/>
          <a:p>
            <a:endParaRPr lang="en-US"/>
          </a:p>
        </p:txBody>
      </p:sp>
      <p:sp>
        <p:nvSpPr>
          <p:cNvPr id="19" name="Text N5"/>
          <p:cNvSpPr/>
          <p:nvPr/>
        </p:nvSpPr>
        <p:spPr>
          <a:xfrm>
            <a:off x="2634600" y="4000000"/>
            <a:ext cx="1900000" cy="420000"/>
          </a:xfrm>
          <a:prstGeom prst="rect">
            <a:avLst/>
          </a:prstGeom>
          <a:noFill/>
          <a:ln/>
        </p:spPr>
        <p:txBody>
          <a:bodyPr wrap="square" lIns="381" tIns="381" rIns="381" bIns="381" rtlCol="0" anchor="t">
            <a:normAutofit/>
          </a:bodyPr>
          <a:lstStyle/>
          <a:p>
            <a:pPr marL="0" indent="0" algn="ctr">
              <a:buNone/>
            </a:pPr>
            <a:r>
              <a:rPr lang="en-US" sz="1000" b="1">
                <a:solidFill>
                  <a:srgbClr val="FFFFFF"/>
                </a:solidFill>
                <a:latin typeface="Aptos" pitchFamily="34" charset="0"/>
                <a:ea typeface="Aptos" pitchFamily="34" charset="-122"/>
                <a:cs typeface="Aptos" pitchFamily="34" charset="-120"/>
              </a:rPr>
              <a:t>Reports find</a:t>
            </a:r>
          </a:p>
          <a:p>
            <a:pPr marL="0" indent="0" algn="ctr">
              <a:buNone/>
            </a:pPr>
            <a:r>
              <a:rPr lang="en-US" sz="1000" b="1">
                <a:solidFill>
                  <a:srgbClr val="FFFFFF"/>
                </a:solidFill>
                <a:latin typeface="Aptos" pitchFamily="34" charset="0"/>
                <a:ea typeface="Aptos" pitchFamily="34" charset="-122"/>
                <a:cs typeface="Aptos" pitchFamily="34" charset="-120"/>
              </a:rPr>
              <a:t>gaps</a:t>
            </a:r>
            <a:endParaRPr lang="en-US" sz="1000"/>
          </a:p>
        </p:txBody>
      </p:sp>
      <p:sp>
        <p:nvSpPr>
          <p:cNvPr id="20" name="Shape N6"/>
          <p:cNvSpPr/>
          <p:nvPr/>
        </p:nvSpPr>
        <p:spPr>
          <a:xfrm>
            <a:off x="2534600" y="2450000"/>
            <a:ext cx="2100000" cy="700000"/>
          </a:xfrm>
          <a:prstGeom prst="roundRect">
            <a:avLst>
              <a:gd name="adj" fmla="val 12000"/>
            </a:avLst>
          </a:prstGeom>
          <a:solidFill>
            <a:srgbClr val="17213B"/>
          </a:solidFill>
          <a:ln>
            <a:noFill/>
          </a:ln>
        </p:spPr>
        <p:txBody>
          <a:bodyPr/>
          <a:lstStyle/>
          <a:p>
            <a:endParaRPr lang="en-US"/>
          </a:p>
        </p:txBody>
      </p:sp>
      <p:sp>
        <p:nvSpPr>
          <p:cNvPr id="21" name="Text N6"/>
          <p:cNvSpPr/>
          <p:nvPr/>
        </p:nvSpPr>
        <p:spPr>
          <a:xfrm>
            <a:off x="2634600" y="2600000"/>
            <a:ext cx="1900000" cy="420000"/>
          </a:xfrm>
          <a:prstGeom prst="rect">
            <a:avLst/>
          </a:prstGeom>
          <a:noFill/>
          <a:ln/>
        </p:spPr>
        <p:txBody>
          <a:bodyPr wrap="square" lIns="381" tIns="381" rIns="381" bIns="381" rtlCol="0" anchor="t">
            <a:normAutofit/>
          </a:bodyPr>
          <a:lstStyle/>
          <a:p>
            <a:pPr marL="0" indent="0" algn="ctr">
              <a:buNone/>
            </a:pPr>
            <a:r>
              <a:rPr lang="en-US" sz="1000" b="1">
                <a:solidFill>
                  <a:srgbClr val="FFFFFF"/>
                </a:solidFill>
                <a:latin typeface="Aptos" pitchFamily="34" charset="0"/>
                <a:ea typeface="Aptos" pitchFamily="34" charset="-122"/>
                <a:cs typeface="Aptos" pitchFamily="34" charset="-120"/>
              </a:rPr>
              <a:t>Content improves</a:t>
            </a:r>
          </a:p>
          <a:p>
            <a:pPr marL="0" indent="0" algn="ctr">
              <a:buNone/>
            </a:pPr>
            <a:r>
              <a:rPr lang="en-US" sz="1000" b="1">
                <a:solidFill>
                  <a:srgbClr val="FFFFFF"/>
                </a:solidFill>
                <a:latin typeface="Aptos" pitchFamily="34" charset="0"/>
                <a:ea typeface="Aptos" pitchFamily="34" charset="-122"/>
                <a:cs typeface="Aptos" pitchFamily="34" charset="-120"/>
              </a:rPr>
              <a:t>&amp; is re-tested</a:t>
            </a:r>
            <a:endParaRPr lang="en-US" sz="1000"/>
          </a:p>
        </p:txBody>
      </p:sp>
      <p:sp>
        <p:nvSpPr>
          <p:cNvPr id="22" name="Shape Band"/>
          <p:cNvSpPr/>
          <p:nvPr/>
        </p:nvSpPr>
        <p:spPr>
          <a:xfrm>
            <a:off x="594360" y="5550000"/>
            <a:ext cx="11018520" cy="560000"/>
          </a:xfrm>
          <a:prstGeom prst="roundRect">
            <a:avLst>
              <a:gd name="adj" fmla="val 8000"/>
            </a:avLst>
          </a:prstGeom>
          <a:solidFill>
            <a:srgbClr val="F1F5F9"/>
          </a:solidFill>
          <a:ln>
            <a:noFill/>
          </a:ln>
        </p:spPr>
        <p:txBody>
          <a:bodyPr/>
          <a:lstStyle/>
          <a:p>
            <a:endParaRPr lang="en-US"/>
          </a:p>
        </p:txBody>
      </p:sp>
      <p:sp>
        <p:nvSpPr>
          <p:cNvPr id="23" name="Text 23"/>
          <p:cNvSpPr/>
          <p:nvPr/>
        </p:nvSpPr>
        <p:spPr>
          <a:xfrm>
            <a:off x="822960" y="5700000"/>
            <a:ext cx="10560000" cy="280000"/>
          </a:xfrm>
          <a:prstGeom prst="rect">
            <a:avLst/>
          </a:prstGeom>
          <a:noFill/>
          <a:ln/>
        </p:spPr>
        <p:txBody>
          <a:bodyPr wrap="square" lIns="381" tIns="381" rIns="381" bIns="381" rtlCol="0" anchor="t">
            <a:normAutofit/>
          </a:bodyPr>
          <a:lstStyle/>
          <a:p>
            <a:pPr marL="0" indent="0" algn="ctr">
              <a:buNone/>
            </a:pPr>
            <a:r>
              <a:rPr lang="en-US" sz="1200" b="1">
                <a:solidFill>
                  <a:srgbClr val="17213B"/>
                </a:solidFill>
                <a:latin typeface="Aptos" pitchFamily="34" charset="0"/>
                <a:ea typeface="Aptos" pitchFamily="34" charset="-122"/>
                <a:cs typeface="Aptos" pitchFamily="34" charset="-120"/>
              </a:rPr>
              <a:t>Unlike standalone audit tools, ai12z can connect citation → visit → chatbot question → quality signal → content action → retest.</a:t>
            </a:r>
            <a:endParaRPr lang="en-US" sz="1200"/>
          </a:p>
        </p:txBody>
      </p:sp>
      <p:sp>
        <p:nvSpPr>
          <p:cNvPr id="24" name="Text 3"/>
          <p:cNvSpPr/>
          <p:nvPr/>
        </p:nvSpPr>
        <p:spPr>
          <a:xfrm>
            <a:off x="594360" y="6473952"/>
            <a:ext cx="4572000" cy="182880"/>
          </a:xfrm>
          <a:prstGeom prst="rect">
            <a:avLst/>
          </a:prstGeom>
          <a:noFill/>
          <a:ln/>
        </p:spPr>
        <p:txBody>
          <a:bodyPr wrap="square" lIns="381" tIns="381" rIns="381" bIns="381" rtlCol="0" anchor="t">
            <a:normAutofit/>
          </a:bodyPr>
          <a:lstStyle/>
          <a:p>
            <a:pPr marL="0" indent="0" algn="l">
              <a:buNone/>
            </a:pPr>
            <a:r>
              <a:rPr lang="en-US" sz="800">
                <a:solidFill>
                  <a:srgbClr val="64748B"/>
                </a:solidFill>
                <a:latin typeface="Aptos" pitchFamily="34" charset="0"/>
                <a:ea typeface="Aptos" pitchFamily="34" charset="-122"/>
                <a:cs typeface="Aptos" pitchFamily="34" charset="-120"/>
              </a:rPr>
              <a:t>White-label workshop • powered by ai12z</a:t>
            </a:r>
            <a:endParaRPr lang="en-US" sz="800"/>
          </a:p>
        </p:txBody>
      </p:sp>
      <p:sp>
        <p:nvSpPr>
          <p:cNvPr id="25" name="Text 4"/>
          <p:cNvSpPr/>
          <p:nvPr/>
        </p:nvSpPr>
        <p:spPr>
          <a:xfrm>
            <a:off x="11201400" y="6419088"/>
            <a:ext cx="457200" cy="228600"/>
          </a:xfrm>
          <a:prstGeom prst="rect">
            <a:avLst/>
          </a:prstGeom>
          <a:noFill/>
          <a:ln/>
        </p:spPr>
        <p:txBody>
          <a:bodyPr wrap="square" lIns="381" tIns="381" rIns="381" bIns="381" rtlCol="0" anchor="t">
            <a:normAutofit/>
          </a:bodyPr>
          <a:lstStyle/>
          <a:p>
            <a:pPr marL="0" indent="0" algn="r">
              <a:buNone/>
            </a:pPr>
            <a:r>
              <a:rPr lang="en-US" sz="1000">
                <a:solidFill>
                  <a:srgbClr val="64748B"/>
                </a:solidFill>
                <a:latin typeface="Aptos" pitchFamily="34" charset="0"/>
                <a:ea typeface="Aptos" pitchFamily="34" charset="-122"/>
                <a:cs typeface="Aptos" pitchFamily="34" charset="-120"/>
              </a:rPr>
              <a:t>05</a:t>
            </a:r>
            <a:endParaRPr lang="en-US" sz="1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94360" y="310896"/>
            <a:ext cx="6400800" cy="256032"/>
          </a:xfrm>
          <a:prstGeom prst="rect">
            <a:avLst/>
          </a:prstGeom>
          <a:noFill/>
          <a:ln/>
        </p:spPr>
        <p:txBody>
          <a:bodyPr wrap="square" lIns="381" tIns="381" rIns="381" bIns="381" rtlCol="0" anchor="t">
            <a:normAutofit/>
          </a:bodyPr>
          <a:lstStyle/>
          <a:p>
            <a:pPr marL="0" indent="0" algn="l">
              <a:buNone/>
            </a:pPr>
            <a:r>
              <a:rPr lang="en-US" sz="900" b="1" dirty="0">
                <a:solidFill>
                  <a:srgbClr val="1F6FEB"/>
                </a:solidFill>
                <a:latin typeface="Aptos" pitchFamily="34" charset="0"/>
                <a:ea typeface="Aptos" pitchFamily="34" charset="-122"/>
                <a:cs typeface="Aptos" pitchFamily="34" charset="-120"/>
              </a:rPr>
              <a:t>GET FOUND IN AI SEARCH</a:t>
            </a:r>
            <a:endParaRPr lang="en-US" sz="900" dirty="0"/>
          </a:p>
        </p:txBody>
      </p:sp>
      <p:sp>
        <p:nvSpPr>
          <p:cNvPr id="3" name="Text 1"/>
          <p:cNvSpPr/>
          <p:nvPr/>
        </p:nvSpPr>
        <p:spPr>
          <a:xfrm>
            <a:off x="594360" y="621792"/>
            <a:ext cx="8321040" cy="566928"/>
          </a:xfrm>
          <a:prstGeom prst="rect">
            <a:avLst/>
          </a:prstGeom>
          <a:noFill/>
          <a:ln/>
        </p:spPr>
        <p:txBody>
          <a:bodyPr wrap="square" lIns="381" tIns="381" rIns="381" bIns="381" rtlCol="0" anchor="t">
            <a:normAutofit/>
          </a:bodyPr>
          <a:lstStyle/>
          <a:p>
            <a:pPr marL="0" indent="0" algn="l">
              <a:buNone/>
            </a:pPr>
            <a:r>
              <a:rPr lang="en-US" sz="2800" b="1" dirty="0">
                <a:solidFill>
                  <a:srgbClr val="17213B"/>
                </a:solidFill>
                <a:latin typeface="Aptos Display" pitchFamily="34" charset="0"/>
                <a:ea typeface="Aptos Display" pitchFamily="34" charset="-122"/>
                <a:cs typeface="Aptos Display" pitchFamily="34" charset="-120"/>
              </a:rPr>
              <a:t>The evidence depends on where the program starts</a:t>
            </a:r>
            <a:endParaRPr lang="en-US" sz="2800" dirty="0"/>
          </a:p>
        </p:txBody>
      </p:sp>
      <p:sp>
        <p:nvSpPr>
          <p:cNvPr id="4" name="Shape 2"/>
          <p:cNvSpPr/>
          <p:nvPr/>
        </p:nvSpPr>
        <p:spPr>
          <a:xfrm>
            <a:off x="594360" y="1307592"/>
            <a:ext cx="11018520" cy="0"/>
          </a:xfrm>
          <a:prstGeom prst="line">
            <a:avLst/>
          </a:prstGeom>
          <a:noFill/>
          <a:ln w="9525">
            <a:solidFill>
              <a:srgbClr val="CBD5E1"/>
            </a:solidFill>
            <a:prstDash val="solid"/>
          </a:ln>
        </p:spPr>
        <p:txBody>
          <a:bodyPr/>
          <a:lstStyle/>
          <a:p>
            <a:endParaRPr lang="en-US"/>
          </a:p>
        </p:txBody>
      </p:sp>
      <p:sp>
        <p:nvSpPr>
          <p:cNvPr id="5" name="Text 3"/>
          <p:cNvSpPr/>
          <p:nvPr/>
        </p:nvSpPr>
        <p:spPr>
          <a:xfrm>
            <a:off x="594360" y="6473952"/>
            <a:ext cx="4572000" cy="182880"/>
          </a:xfrm>
          <a:prstGeom prst="rect">
            <a:avLst/>
          </a:prstGeom>
          <a:noFill/>
          <a:ln/>
        </p:spPr>
        <p:txBody>
          <a:bodyPr wrap="square" lIns="381" tIns="381" rIns="381" bIns="381" rtlCol="0" anchor="t">
            <a:normAutofit/>
          </a:bodyPr>
          <a:lstStyle/>
          <a:p>
            <a:pPr marL="0" indent="0" algn="l">
              <a:buNone/>
            </a:pPr>
            <a:r>
              <a:rPr lang="en-US" sz="800" dirty="0">
                <a:solidFill>
                  <a:srgbClr val="64748B"/>
                </a:solidFill>
                <a:latin typeface="Aptos" pitchFamily="34" charset="0"/>
                <a:ea typeface="Aptos" pitchFamily="34" charset="-122"/>
                <a:cs typeface="Aptos" pitchFamily="34" charset="-120"/>
              </a:rPr>
              <a:t>White-label workshop • powered by ai12z</a:t>
            </a:r>
            <a:endParaRPr lang="en-US" sz="800" dirty="0"/>
          </a:p>
        </p:txBody>
      </p:sp>
      <p:sp>
        <p:nvSpPr>
          <p:cNvPr id="6" name="Text 4"/>
          <p:cNvSpPr/>
          <p:nvPr/>
        </p:nvSpPr>
        <p:spPr>
          <a:xfrm>
            <a:off x="11201400" y="6419088"/>
            <a:ext cx="457200" cy="228600"/>
          </a:xfrm>
          <a:prstGeom prst="rect">
            <a:avLst/>
          </a:prstGeom>
          <a:noFill/>
          <a:ln/>
        </p:spPr>
        <p:txBody>
          <a:bodyPr wrap="square" lIns="381" tIns="381" rIns="381" bIns="381" rtlCol="0" anchor="t">
            <a:normAutofit/>
          </a:bodyPr>
          <a:lstStyle/>
          <a:p>
            <a:pPr marL="0" indent="0" algn="r">
              <a:buNone/>
            </a:pPr>
            <a:r>
              <a:rPr lang="en-US" sz="1000" dirty="0">
                <a:solidFill>
                  <a:srgbClr val="64748B"/>
                </a:solidFill>
                <a:latin typeface="Aptos" pitchFamily="34" charset="0"/>
                <a:ea typeface="Aptos" pitchFamily="34" charset="-122"/>
                <a:cs typeface="Aptos" pitchFamily="34" charset="-120"/>
              </a:rPr>
              <a:t>06</a:t>
            </a:r>
            <a:endParaRPr lang="en-US" sz="1000" dirty="0"/>
          </a:p>
        </p:txBody>
      </p:sp>
      <p:sp>
        <p:nvSpPr>
          <p:cNvPr id="7" name="Shape 5"/>
          <p:cNvSpPr/>
          <p:nvPr/>
        </p:nvSpPr>
        <p:spPr>
          <a:xfrm>
            <a:off x="594360" y="1900000"/>
            <a:ext cx="6618520" cy="1250000"/>
          </a:xfrm>
          <a:prstGeom prst="roundRect">
            <a:avLst>
              <a:gd name="adj" fmla="val 2192"/>
            </a:avLst>
          </a:prstGeom>
          <a:solidFill>
            <a:srgbClr val="FFFFFF"/>
          </a:solidFill>
          <a:ln w="9525">
            <a:solidFill>
              <a:srgbClr val="D7DEE9"/>
            </a:solidFill>
            <a:prstDash val="solid"/>
          </a:ln>
        </p:spPr>
        <p:txBody>
          <a:bodyPr/>
          <a:lstStyle/>
          <a:p>
            <a:endParaRPr lang="en-US"/>
          </a:p>
        </p:txBody>
      </p:sp>
      <p:sp>
        <p:nvSpPr>
          <p:cNvPr id="8" name="Shape 6"/>
          <p:cNvSpPr/>
          <p:nvPr/>
        </p:nvSpPr>
        <p:spPr>
          <a:xfrm>
            <a:off x="594360" y="1900000"/>
            <a:ext cx="64008" cy="1250000"/>
          </a:xfrm>
          <a:prstGeom prst="rect">
            <a:avLst/>
          </a:prstGeom>
          <a:solidFill>
            <a:srgbClr val="1F6FEB"/>
          </a:solidFill>
          <a:ln w="12700">
            <a:solidFill>
              <a:srgbClr val="1F6FEB">
                <a:alpha val="0"/>
              </a:srgbClr>
            </a:solidFill>
            <a:prstDash val="solid"/>
          </a:ln>
        </p:spPr>
        <p:txBody>
          <a:bodyPr/>
          <a:lstStyle/>
          <a:p>
            <a:endParaRPr lang="en-US"/>
          </a:p>
        </p:txBody>
      </p:sp>
      <p:sp>
        <p:nvSpPr>
          <p:cNvPr id="9" name="Text 7"/>
          <p:cNvSpPr/>
          <p:nvPr/>
        </p:nvSpPr>
        <p:spPr>
          <a:xfrm>
            <a:off x="822960" y="2180000"/>
            <a:ext cx="6161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Standard baseline</a:t>
            </a:r>
            <a:endParaRPr lang="en-US" sz="1400" dirty="0"/>
          </a:p>
        </p:txBody>
      </p:sp>
      <p:sp>
        <p:nvSpPr>
          <p:cNvPr id="10" name="Text 8"/>
          <p:cNvSpPr/>
          <p:nvPr/>
        </p:nvSpPr>
        <p:spPr>
          <a:xfrm>
            <a:off x="822960" y="2518328"/>
            <a:ext cx="6161320" cy="700000"/>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For a new program, assess external citations, competitor visibility, technical readiness, site-wide content quality, priority pages, and brand presence.</a:t>
            </a:r>
            <a:endParaRPr lang="en-US" sz="1070" dirty="0"/>
          </a:p>
        </p:txBody>
      </p:sp>
      <p:sp>
        <p:nvSpPr>
          <p:cNvPr id="11" name="Shape 9"/>
          <p:cNvSpPr/>
          <p:nvPr/>
        </p:nvSpPr>
        <p:spPr>
          <a:xfrm>
            <a:off x="594360" y="3350000"/>
            <a:ext cx="6618520" cy="1250000"/>
          </a:xfrm>
          <a:prstGeom prst="roundRect">
            <a:avLst>
              <a:gd name="adj" fmla="val 2192"/>
            </a:avLst>
          </a:prstGeom>
          <a:solidFill>
            <a:srgbClr val="FFFFFF"/>
          </a:solidFill>
          <a:ln w="9525">
            <a:solidFill>
              <a:srgbClr val="D7DEE9"/>
            </a:solidFill>
            <a:prstDash val="solid"/>
          </a:ln>
        </p:spPr>
        <p:txBody>
          <a:bodyPr/>
          <a:lstStyle/>
          <a:p>
            <a:endParaRPr lang="en-US"/>
          </a:p>
        </p:txBody>
      </p:sp>
      <p:sp>
        <p:nvSpPr>
          <p:cNvPr id="12" name="Shape 10"/>
          <p:cNvSpPr/>
          <p:nvPr/>
        </p:nvSpPr>
        <p:spPr>
          <a:xfrm>
            <a:off x="594360" y="3350000"/>
            <a:ext cx="64008" cy="1250000"/>
          </a:xfrm>
          <a:prstGeom prst="rect">
            <a:avLst/>
          </a:prstGeom>
          <a:solidFill>
            <a:srgbClr val="17213B"/>
          </a:solidFill>
          <a:ln w="12700">
            <a:solidFill>
              <a:srgbClr val="17213B">
                <a:alpha val="0"/>
              </a:srgbClr>
            </a:solidFill>
            <a:prstDash val="solid"/>
          </a:ln>
        </p:spPr>
        <p:txBody>
          <a:bodyPr/>
          <a:lstStyle/>
          <a:p>
            <a:endParaRPr lang="en-US"/>
          </a:p>
        </p:txBody>
      </p:sp>
      <p:sp>
        <p:nvSpPr>
          <p:cNvPr id="13" name="Text 11"/>
          <p:cNvSpPr/>
          <p:nvPr/>
        </p:nvSpPr>
        <p:spPr>
          <a:xfrm>
            <a:off x="822960" y="3630000"/>
            <a:ext cx="6161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Enriched ai12z baseline</a:t>
            </a:r>
            <a:endParaRPr lang="en-US" sz="1400" dirty="0"/>
          </a:p>
        </p:txBody>
      </p:sp>
      <p:sp>
        <p:nvSpPr>
          <p:cNvPr id="14" name="Text 12"/>
          <p:cNvSpPr/>
          <p:nvPr/>
        </p:nvSpPr>
        <p:spPr>
          <a:xfrm>
            <a:off x="822960" y="3968328"/>
            <a:ext cx="6161320" cy="700000"/>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When ai12z is already active, add real visitor questions, answer quality scores, AI referrals, landing pages, and what AI-referred visitors ask next.</a:t>
            </a:r>
            <a:endParaRPr lang="en-US" sz="1070" dirty="0"/>
          </a:p>
        </p:txBody>
      </p:sp>
      <p:sp>
        <p:nvSpPr>
          <p:cNvPr id="15" name="Text 13"/>
          <p:cNvSpPr/>
          <p:nvPr/>
        </p:nvSpPr>
        <p:spPr>
          <a:xfrm>
            <a:off x="594360" y="4900000"/>
            <a:ext cx="11018520" cy="320040"/>
          </a:xfrm>
          <a:prstGeom prst="rect">
            <a:avLst/>
          </a:prstGeom>
          <a:noFill/>
          <a:ln/>
        </p:spPr>
        <p:txBody>
          <a:bodyPr wrap="square" lIns="381" tIns="381" rIns="381" bIns="381" rtlCol="0" anchor="t">
            <a:normAutofit/>
          </a:bodyPr>
          <a:lstStyle/>
          <a:p>
            <a:pPr marL="0" indent="0" algn="ctr">
              <a:buNone/>
            </a:pPr>
            <a:r>
              <a:rPr lang="en-US" sz="1300" b="1" dirty="0">
                <a:solidFill>
                  <a:srgbClr val="64748B"/>
                </a:solidFill>
                <a:latin typeface="Aptos" pitchFamily="34" charset="0"/>
                <a:ea typeface="Aptos" pitchFamily="34" charset="-122"/>
                <a:cs typeface="Aptos" pitchFamily="34" charset="-120"/>
              </a:rPr>
              <a:t>Use the left side for prospects. Use both sides when the client has an active ai12z experience and adequate history.</a:t>
            </a:r>
            <a:endParaRPr lang="en-US" sz="1300" dirty="0"/>
          </a:p>
        </p:txBody>
      </p:sp>
      <p:pic>
        <p:nvPicPr>
          <p:cNvPr id="90" name="Supporting image" descr="Illustration of an analytics baseline with charts, trend lines, and a score gauge"/>
          <p:cNvPicPr>
            <a:picLocks noChangeAspect="1"/>
          </p:cNvPicPr>
          <p:nvPr/>
        </p:nvPicPr>
        <p:blipFill>
          <a:blip r:embed="rId3"/>
          <a:srcRect l="2780" r="2780"/>
          <a:stretch>
            <a:fillRect/>
          </a:stretch>
        </p:blipFill>
        <p:spPr>
          <a:xfrm>
            <a:off x="7612880" y="1900000"/>
            <a:ext cx="4000000" cy="2700000"/>
          </a:xfrm>
          <a:prstGeom prst="rect">
            <a:avLst/>
          </a:prstGeom>
          <a:ln w="9525">
            <a:solidFill>
              <a:srgbClr val="D7DEE9"/>
            </a:solidFill>
            <a:prstDash val="soli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94360" y="310896"/>
            <a:ext cx="6400800" cy="256032"/>
          </a:xfrm>
          <a:prstGeom prst="rect">
            <a:avLst/>
          </a:prstGeom>
          <a:noFill/>
          <a:ln/>
        </p:spPr>
        <p:txBody>
          <a:bodyPr wrap="square" lIns="381" tIns="381" rIns="381" bIns="381" rtlCol="0" anchor="t">
            <a:normAutofit/>
          </a:bodyPr>
          <a:lstStyle/>
          <a:p>
            <a:pPr marL="0" indent="0" algn="l">
              <a:buNone/>
            </a:pPr>
            <a:r>
              <a:rPr lang="en-US" sz="900" b="1" dirty="0">
                <a:solidFill>
                  <a:srgbClr val="1F6FEB"/>
                </a:solidFill>
                <a:latin typeface="Aptos" pitchFamily="34" charset="0"/>
                <a:ea typeface="Aptos" pitchFamily="34" charset="-122"/>
                <a:cs typeface="Aptos" pitchFamily="34" charset="-120"/>
              </a:rPr>
              <a:t>GET FOUND IN AI SEARCH</a:t>
            </a:r>
            <a:endParaRPr lang="en-US" sz="900" dirty="0"/>
          </a:p>
        </p:txBody>
      </p:sp>
      <p:sp>
        <p:nvSpPr>
          <p:cNvPr id="3" name="Text 1"/>
          <p:cNvSpPr/>
          <p:nvPr/>
        </p:nvSpPr>
        <p:spPr>
          <a:xfrm>
            <a:off x="594360" y="621792"/>
            <a:ext cx="8321040" cy="566928"/>
          </a:xfrm>
          <a:prstGeom prst="rect">
            <a:avLst/>
          </a:prstGeom>
          <a:noFill/>
          <a:ln/>
        </p:spPr>
        <p:txBody>
          <a:bodyPr wrap="square" lIns="381" tIns="381" rIns="381" bIns="381" rtlCol="0" anchor="t">
            <a:normAutofit/>
          </a:bodyPr>
          <a:lstStyle/>
          <a:p>
            <a:pPr marL="0" indent="0" algn="l">
              <a:buNone/>
            </a:pPr>
            <a:r>
              <a:rPr lang="en-US" sz="2800" b="1" dirty="0">
                <a:solidFill>
                  <a:srgbClr val="17213B"/>
                </a:solidFill>
                <a:latin typeface="Aptos Display" pitchFamily="34" charset="0"/>
                <a:ea typeface="Aptos Display" pitchFamily="34" charset="-122"/>
                <a:cs typeface="Aptos Display" pitchFamily="34" charset="-120"/>
              </a:rPr>
              <a:t>What we measure in the workshop</a:t>
            </a:r>
            <a:endParaRPr lang="en-US" sz="2800" dirty="0"/>
          </a:p>
        </p:txBody>
      </p:sp>
      <p:sp>
        <p:nvSpPr>
          <p:cNvPr id="4" name="Shape 2"/>
          <p:cNvSpPr/>
          <p:nvPr/>
        </p:nvSpPr>
        <p:spPr>
          <a:xfrm>
            <a:off x="594360" y="1307592"/>
            <a:ext cx="11018520" cy="0"/>
          </a:xfrm>
          <a:prstGeom prst="line">
            <a:avLst/>
          </a:prstGeom>
          <a:noFill/>
          <a:ln w="9525">
            <a:solidFill>
              <a:srgbClr val="CBD5E1"/>
            </a:solidFill>
            <a:prstDash val="solid"/>
          </a:ln>
        </p:spPr>
        <p:txBody>
          <a:bodyPr/>
          <a:lstStyle/>
          <a:p>
            <a:endParaRPr lang="en-US"/>
          </a:p>
        </p:txBody>
      </p:sp>
      <p:sp>
        <p:nvSpPr>
          <p:cNvPr id="5" name="Text 3"/>
          <p:cNvSpPr/>
          <p:nvPr/>
        </p:nvSpPr>
        <p:spPr>
          <a:xfrm>
            <a:off x="594360" y="6473952"/>
            <a:ext cx="4572000" cy="182880"/>
          </a:xfrm>
          <a:prstGeom prst="rect">
            <a:avLst/>
          </a:prstGeom>
          <a:noFill/>
          <a:ln/>
        </p:spPr>
        <p:txBody>
          <a:bodyPr wrap="square" lIns="381" tIns="381" rIns="381" bIns="381" rtlCol="0" anchor="t">
            <a:normAutofit/>
          </a:bodyPr>
          <a:lstStyle/>
          <a:p>
            <a:pPr marL="0" indent="0" algn="l">
              <a:buNone/>
            </a:pPr>
            <a:r>
              <a:rPr lang="en-US" sz="800" dirty="0">
                <a:solidFill>
                  <a:srgbClr val="64748B"/>
                </a:solidFill>
                <a:latin typeface="Aptos" pitchFamily="34" charset="0"/>
                <a:ea typeface="Aptos" pitchFamily="34" charset="-122"/>
                <a:cs typeface="Aptos" pitchFamily="34" charset="-120"/>
              </a:rPr>
              <a:t>White-label workshop • powered by ai12z</a:t>
            </a:r>
            <a:endParaRPr lang="en-US" sz="800" dirty="0"/>
          </a:p>
        </p:txBody>
      </p:sp>
      <p:sp>
        <p:nvSpPr>
          <p:cNvPr id="6" name="Text 4"/>
          <p:cNvSpPr/>
          <p:nvPr/>
        </p:nvSpPr>
        <p:spPr>
          <a:xfrm>
            <a:off x="11201400" y="6419088"/>
            <a:ext cx="457200" cy="228600"/>
          </a:xfrm>
          <a:prstGeom prst="rect">
            <a:avLst/>
          </a:prstGeom>
          <a:noFill/>
          <a:ln/>
        </p:spPr>
        <p:txBody>
          <a:bodyPr wrap="square" lIns="381" tIns="381" rIns="381" bIns="381" rtlCol="0" anchor="t">
            <a:normAutofit/>
          </a:bodyPr>
          <a:lstStyle/>
          <a:p>
            <a:pPr marL="0" indent="0" algn="r">
              <a:buNone/>
            </a:pPr>
            <a:r>
              <a:rPr lang="en-US" sz="1000" dirty="0">
                <a:solidFill>
                  <a:srgbClr val="64748B"/>
                </a:solidFill>
                <a:latin typeface="Aptos" pitchFamily="34" charset="0"/>
                <a:ea typeface="Aptos" pitchFamily="34" charset="-122"/>
                <a:cs typeface="Aptos" pitchFamily="34" charset="-120"/>
              </a:rPr>
              <a:t>07</a:t>
            </a:r>
            <a:endParaRPr lang="en-US" sz="1000" dirty="0"/>
          </a:p>
        </p:txBody>
      </p:sp>
      <p:sp>
        <p:nvSpPr>
          <p:cNvPr id="7" name="Shape 5"/>
          <p:cNvSpPr/>
          <p:nvPr/>
        </p:nvSpPr>
        <p:spPr>
          <a:xfrm>
            <a:off x="594360" y="1950000"/>
            <a:ext cx="3398520" cy="1700000"/>
          </a:xfrm>
          <a:prstGeom prst="roundRect">
            <a:avLst>
              <a:gd name="adj" fmla="val 5161"/>
            </a:avLst>
          </a:prstGeom>
          <a:solidFill>
            <a:srgbClr val="FFFFFF"/>
          </a:solidFill>
          <a:ln w="9525">
            <a:solidFill>
              <a:srgbClr val="D7DEE9"/>
            </a:solidFill>
            <a:prstDash val="solid"/>
          </a:ln>
        </p:spPr>
        <p:txBody>
          <a:bodyPr/>
          <a:lstStyle/>
          <a:p>
            <a:endParaRPr lang="en-US"/>
          </a:p>
        </p:txBody>
      </p:sp>
      <p:sp>
        <p:nvSpPr>
          <p:cNvPr id="8" name="Shape 6"/>
          <p:cNvSpPr/>
          <p:nvPr/>
        </p:nvSpPr>
        <p:spPr>
          <a:xfrm>
            <a:off x="594360" y="1950000"/>
            <a:ext cx="64008" cy="1700000"/>
          </a:xfrm>
          <a:prstGeom prst="rect">
            <a:avLst/>
          </a:prstGeom>
          <a:solidFill>
            <a:srgbClr val="1F6FEB"/>
          </a:solidFill>
          <a:ln w="12700">
            <a:solidFill>
              <a:srgbClr val="1F6FEB">
                <a:alpha val="0"/>
              </a:srgbClr>
            </a:solidFill>
            <a:prstDash val="solid"/>
          </a:ln>
        </p:spPr>
        <p:txBody>
          <a:bodyPr/>
          <a:lstStyle/>
          <a:p>
            <a:endParaRPr lang="en-US"/>
          </a:p>
        </p:txBody>
      </p:sp>
      <p:sp>
        <p:nvSpPr>
          <p:cNvPr id="9" name="Text 7"/>
          <p:cNvSpPr/>
          <p:nvPr/>
        </p:nvSpPr>
        <p:spPr>
          <a:xfrm>
            <a:off x="822960" y="2345086"/>
            <a:ext cx="2941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Real customer questions</a:t>
            </a:r>
            <a:endParaRPr lang="en-US" sz="1400" dirty="0"/>
          </a:p>
        </p:txBody>
      </p:sp>
      <p:sp>
        <p:nvSpPr>
          <p:cNvPr id="10" name="Text 8"/>
          <p:cNvSpPr/>
          <p:nvPr/>
        </p:nvSpPr>
        <p:spPr>
          <a:xfrm>
            <a:off x="822960" y="2683414"/>
            <a:ext cx="2941320" cy="900000"/>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Q&amp;A Analysis</a:t>
            </a:r>
            <a:endParaRPr lang="en-US" sz="1070" dirty="0"/>
          </a:p>
          <a:p>
            <a:pPr marL="0" indent="0" algn="l">
              <a:buNone/>
            </a:pPr>
            <a:r>
              <a:rPr lang="en-US" sz="1070" dirty="0">
                <a:solidFill>
                  <a:srgbClr val="334155"/>
                </a:solidFill>
                <a:latin typeface="Aptos" pitchFamily="34" charset="0"/>
                <a:ea typeface="Aptos" pitchFamily="34" charset="-122"/>
                <a:cs typeface="Aptos" pitchFamily="34" charset="-120"/>
              </a:rPr>
              <a:t>Themes, histograms, IDK rate, competitive intent, and answer quality.</a:t>
            </a:r>
            <a:endParaRPr lang="en-US" sz="1070" dirty="0"/>
          </a:p>
        </p:txBody>
      </p:sp>
      <p:sp>
        <p:nvSpPr>
          <p:cNvPr id="11" name="Shape 9"/>
          <p:cNvSpPr/>
          <p:nvPr/>
        </p:nvSpPr>
        <p:spPr>
          <a:xfrm>
            <a:off x="4404360" y="1950000"/>
            <a:ext cx="3398520" cy="1700000"/>
          </a:xfrm>
          <a:prstGeom prst="roundRect">
            <a:avLst>
              <a:gd name="adj" fmla="val 5161"/>
            </a:avLst>
          </a:prstGeom>
          <a:solidFill>
            <a:srgbClr val="FFFFFF"/>
          </a:solidFill>
          <a:ln w="9525">
            <a:solidFill>
              <a:srgbClr val="D7DEE9"/>
            </a:solidFill>
            <a:prstDash val="solid"/>
          </a:ln>
        </p:spPr>
        <p:txBody>
          <a:bodyPr/>
          <a:lstStyle/>
          <a:p>
            <a:endParaRPr lang="en-US"/>
          </a:p>
        </p:txBody>
      </p:sp>
      <p:sp>
        <p:nvSpPr>
          <p:cNvPr id="12" name="Shape 10"/>
          <p:cNvSpPr/>
          <p:nvPr/>
        </p:nvSpPr>
        <p:spPr>
          <a:xfrm>
            <a:off x="4404360" y="1950000"/>
            <a:ext cx="64008" cy="1700000"/>
          </a:xfrm>
          <a:prstGeom prst="rect">
            <a:avLst/>
          </a:prstGeom>
          <a:solidFill>
            <a:srgbClr val="17213B"/>
          </a:solidFill>
          <a:ln w="12700">
            <a:solidFill>
              <a:srgbClr val="17213B">
                <a:alpha val="0"/>
              </a:srgbClr>
            </a:solidFill>
            <a:prstDash val="solid"/>
          </a:ln>
        </p:spPr>
        <p:txBody>
          <a:bodyPr/>
          <a:lstStyle/>
          <a:p>
            <a:endParaRPr lang="en-US"/>
          </a:p>
        </p:txBody>
      </p:sp>
      <p:sp>
        <p:nvSpPr>
          <p:cNvPr id="13" name="Text 11"/>
          <p:cNvSpPr/>
          <p:nvPr/>
        </p:nvSpPr>
        <p:spPr>
          <a:xfrm>
            <a:off x="4632960" y="2345086"/>
            <a:ext cx="2941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External AI citations</a:t>
            </a:r>
            <a:endParaRPr lang="en-US" sz="1400" dirty="0"/>
          </a:p>
        </p:txBody>
      </p:sp>
      <p:sp>
        <p:nvSpPr>
          <p:cNvPr id="14" name="Text 12"/>
          <p:cNvSpPr/>
          <p:nvPr/>
        </p:nvSpPr>
        <p:spPr>
          <a:xfrm>
            <a:off x="4632960" y="2683414"/>
            <a:ext cx="2941320" cy="900000"/>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Citation Monitor</a:t>
            </a:r>
            <a:endParaRPr lang="en-US" sz="1070" dirty="0"/>
          </a:p>
          <a:p>
            <a:pPr marL="0" indent="0" algn="l">
              <a:buNone/>
            </a:pPr>
            <a:r>
              <a:rPr lang="en-US" sz="1070" dirty="0">
                <a:solidFill>
                  <a:srgbClr val="334155"/>
                </a:solidFill>
                <a:latin typeface="Aptos" pitchFamily="34" charset="0"/>
                <a:ea typeface="Aptos" pitchFamily="34" charset="-122"/>
                <a:cs typeface="Aptos" pitchFamily="34" charset="-120"/>
              </a:rPr>
              <a:t>Citation rate, competitors, share of voice, sentiment, and Google/AI gaps.</a:t>
            </a:r>
            <a:endParaRPr lang="en-US" sz="1070" dirty="0"/>
          </a:p>
        </p:txBody>
      </p:sp>
      <p:sp>
        <p:nvSpPr>
          <p:cNvPr id="15" name="Shape 13"/>
          <p:cNvSpPr/>
          <p:nvPr/>
        </p:nvSpPr>
        <p:spPr>
          <a:xfrm>
            <a:off x="8214360" y="1950000"/>
            <a:ext cx="3398520" cy="1700000"/>
          </a:xfrm>
          <a:prstGeom prst="roundRect">
            <a:avLst>
              <a:gd name="adj" fmla="val 5161"/>
            </a:avLst>
          </a:prstGeom>
          <a:solidFill>
            <a:srgbClr val="FFFFFF"/>
          </a:solidFill>
          <a:ln w="9525">
            <a:solidFill>
              <a:srgbClr val="D7DEE9"/>
            </a:solidFill>
            <a:prstDash val="solid"/>
          </a:ln>
        </p:spPr>
        <p:txBody>
          <a:bodyPr/>
          <a:lstStyle/>
          <a:p>
            <a:endParaRPr lang="en-US"/>
          </a:p>
        </p:txBody>
      </p:sp>
      <p:sp>
        <p:nvSpPr>
          <p:cNvPr id="16" name="Shape 14"/>
          <p:cNvSpPr/>
          <p:nvPr/>
        </p:nvSpPr>
        <p:spPr>
          <a:xfrm>
            <a:off x="8214360" y="1950000"/>
            <a:ext cx="64008" cy="1700000"/>
          </a:xfrm>
          <a:prstGeom prst="rect">
            <a:avLst/>
          </a:prstGeom>
          <a:solidFill>
            <a:srgbClr val="4A8CF0"/>
          </a:solidFill>
          <a:ln w="12700">
            <a:solidFill>
              <a:srgbClr val="4A8CF0">
                <a:alpha val="0"/>
              </a:srgbClr>
            </a:solidFill>
            <a:prstDash val="solid"/>
          </a:ln>
        </p:spPr>
        <p:txBody>
          <a:bodyPr/>
          <a:lstStyle/>
          <a:p>
            <a:endParaRPr lang="en-US"/>
          </a:p>
        </p:txBody>
      </p:sp>
      <p:sp>
        <p:nvSpPr>
          <p:cNvPr id="17" name="Text 15"/>
          <p:cNvSpPr/>
          <p:nvPr/>
        </p:nvSpPr>
        <p:spPr>
          <a:xfrm>
            <a:off x="8442960" y="2345086"/>
            <a:ext cx="2941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Keyword answer quality</a:t>
            </a:r>
            <a:endParaRPr lang="en-US" sz="1400" dirty="0"/>
          </a:p>
        </p:txBody>
      </p:sp>
      <p:sp>
        <p:nvSpPr>
          <p:cNvPr id="18" name="Text 16"/>
          <p:cNvSpPr/>
          <p:nvPr/>
        </p:nvSpPr>
        <p:spPr>
          <a:xfrm>
            <a:off x="8442960" y="2683414"/>
            <a:ext cx="2941320" cy="900000"/>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Keyword Visibility</a:t>
            </a:r>
            <a:endParaRPr lang="en-US" sz="1070" dirty="0"/>
          </a:p>
          <a:p>
            <a:pPr marL="0" indent="0" algn="l">
              <a:buNone/>
            </a:pPr>
            <a:r>
              <a:rPr lang="en-US" sz="1070" dirty="0">
                <a:solidFill>
                  <a:srgbClr val="334155"/>
                </a:solidFill>
                <a:latin typeface="Aptos" pitchFamily="34" charset="0"/>
                <a:ea typeface="Aptos" pitchFamily="34" charset="-122"/>
                <a:cs typeface="Aptos" pitchFamily="34" charset="-120"/>
              </a:rPr>
              <a:t>Short-form and conversational prompt testing with format delta.</a:t>
            </a:r>
            <a:endParaRPr lang="en-US" sz="1070" dirty="0"/>
          </a:p>
        </p:txBody>
      </p:sp>
      <p:sp>
        <p:nvSpPr>
          <p:cNvPr id="19" name="Shape 17"/>
          <p:cNvSpPr/>
          <p:nvPr/>
        </p:nvSpPr>
        <p:spPr>
          <a:xfrm>
            <a:off x="594360" y="4060000"/>
            <a:ext cx="3398520" cy="1700000"/>
          </a:xfrm>
          <a:prstGeom prst="roundRect">
            <a:avLst>
              <a:gd name="adj" fmla="val 5161"/>
            </a:avLst>
          </a:prstGeom>
          <a:solidFill>
            <a:srgbClr val="FFFFFF"/>
          </a:solidFill>
          <a:ln w="9525">
            <a:solidFill>
              <a:srgbClr val="D7DEE9"/>
            </a:solidFill>
            <a:prstDash val="solid"/>
          </a:ln>
        </p:spPr>
        <p:txBody>
          <a:bodyPr/>
          <a:lstStyle/>
          <a:p>
            <a:endParaRPr lang="en-US"/>
          </a:p>
        </p:txBody>
      </p:sp>
      <p:sp>
        <p:nvSpPr>
          <p:cNvPr id="20" name="Shape 18"/>
          <p:cNvSpPr/>
          <p:nvPr/>
        </p:nvSpPr>
        <p:spPr>
          <a:xfrm>
            <a:off x="594360" y="4060000"/>
            <a:ext cx="64008" cy="1700000"/>
          </a:xfrm>
          <a:prstGeom prst="rect">
            <a:avLst/>
          </a:prstGeom>
          <a:solidFill>
            <a:srgbClr val="1F6FEB"/>
          </a:solidFill>
          <a:ln w="12700">
            <a:solidFill>
              <a:srgbClr val="1F6FEB">
                <a:alpha val="0"/>
              </a:srgbClr>
            </a:solidFill>
            <a:prstDash val="solid"/>
          </a:ln>
        </p:spPr>
        <p:txBody>
          <a:bodyPr/>
          <a:lstStyle/>
          <a:p>
            <a:endParaRPr lang="en-US"/>
          </a:p>
        </p:txBody>
      </p:sp>
      <p:sp>
        <p:nvSpPr>
          <p:cNvPr id="21" name="Text 19"/>
          <p:cNvSpPr/>
          <p:nvPr/>
        </p:nvSpPr>
        <p:spPr>
          <a:xfrm>
            <a:off x="822960" y="4455086"/>
            <a:ext cx="2941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AI referral traffic</a:t>
            </a:r>
            <a:endParaRPr lang="en-US" sz="1400" dirty="0"/>
          </a:p>
        </p:txBody>
      </p:sp>
      <p:sp>
        <p:nvSpPr>
          <p:cNvPr id="22" name="Text 20"/>
          <p:cNvSpPr/>
          <p:nvPr/>
        </p:nvSpPr>
        <p:spPr>
          <a:xfrm>
            <a:off x="822960" y="4793414"/>
            <a:ext cx="2941320" cy="900000"/>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AI Referral Analytics</a:t>
            </a:r>
            <a:endParaRPr lang="en-US" sz="1070" dirty="0"/>
          </a:p>
          <a:p>
            <a:pPr marL="0" indent="0" algn="l">
              <a:buNone/>
            </a:pPr>
            <a:r>
              <a:rPr lang="en-US" sz="1070" dirty="0">
                <a:solidFill>
                  <a:srgbClr val="334155"/>
                </a:solidFill>
                <a:latin typeface="Aptos" pitchFamily="34" charset="0"/>
                <a:ea typeface="Aptos" pitchFamily="34" charset="-122"/>
                <a:cs typeface="Aptos" pitchFamily="34" charset="-120"/>
              </a:rPr>
              <a:t>Engine, landing page, session attribution, engagement, and follow-up questions.</a:t>
            </a:r>
            <a:endParaRPr lang="en-US" sz="1070" dirty="0"/>
          </a:p>
        </p:txBody>
      </p:sp>
      <p:sp>
        <p:nvSpPr>
          <p:cNvPr id="23" name="Shape 21"/>
          <p:cNvSpPr/>
          <p:nvPr/>
        </p:nvSpPr>
        <p:spPr>
          <a:xfrm>
            <a:off x="4404360" y="4060000"/>
            <a:ext cx="3398520" cy="1700000"/>
          </a:xfrm>
          <a:prstGeom prst="roundRect">
            <a:avLst>
              <a:gd name="adj" fmla="val 5161"/>
            </a:avLst>
          </a:prstGeom>
          <a:solidFill>
            <a:srgbClr val="FFFFFF"/>
          </a:solidFill>
          <a:ln w="9525">
            <a:solidFill>
              <a:srgbClr val="D7DEE9"/>
            </a:solidFill>
            <a:prstDash val="solid"/>
          </a:ln>
        </p:spPr>
        <p:txBody>
          <a:bodyPr/>
          <a:lstStyle/>
          <a:p>
            <a:endParaRPr lang="en-US"/>
          </a:p>
        </p:txBody>
      </p:sp>
      <p:sp>
        <p:nvSpPr>
          <p:cNvPr id="24" name="Shape 22"/>
          <p:cNvSpPr/>
          <p:nvPr/>
        </p:nvSpPr>
        <p:spPr>
          <a:xfrm>
            <a:off x="4404360" y="4060000"/>
            <a:ext cx="64008" cy="1700000"/>
          </a:xfrm>
          <a:prstGeom prst="rect">
            <a:avLst/>
          </a:prstGeom>
          <a:solidFill>
            <a:srgbClr val="17213B"/>
          </a:solidFill>
          <a:ln w="12700">
            <a:solidFill>
              <a:srgbClr val="17213B">
                <a:alpha val="0"/>
              </a:srgbClr>
            </a:solidFill>
            <a:prstDash val="solid"/>
          </a:ln>
        </p:spPr>
        <p:txBody>
          <a:bodyPr/>
          <a:lstStyle/>
          <a:p>
            <a:endParaRPr lang="en-US"/>
          </a:p>
        </p:txBody>
      </p:sp>
      <p:sp>
        <p:nvSpPr>
          <p:cNvPr id="25" name="Text 23"/>
          <p:cNvSpPr/>
          <p:nvPr/>
        </p:nvSpPr>
        <p:spPr>
          <a:xfrm>
            <a:off x="4632960" y="4455086"/>
            <a:ext cx="2941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Content quality</a:t>
            </a:r>
            <a:endParaRPr lang="en-US" sz="1400" dirty="0"/>
          </a:p>
        </p:txBody>
      </p:sp>
      <p:sp>
        <p:nvSpPr>
          <p:cNvPr id="26" name="Text 24"/>
          <p:cNvSpPr/>
          <p:nvPr/>
        </p:nvSpPr>
        <p:spPr>
          <a:xfrm>
            <a:off x="4632960" y="4793414"/>
            <a:ext cx="2941320" cy="900000"/>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URL Analysis + Site-Wide Sweep</a:t>
            </a:r>
            <a:endParaRPr lang="en-US" sz="1070" dirty="0"/>
          </a:p>
          <a:p>
            <a:pPr marL="0" indent="0" algn="l">
              <a:buNone/>
            </a:pPr>
            <a:r>
              <a:rPr lang="en-US" sz="1070" dirty="0">
                <a:solidFill>
                  <a:srgbClr val="334155"/>
                </a:solidFill>
                <a:latin typeface="Aptos" pitchFamily="34" charset="0"/>
                <a:ea typeface="Aptos" pitchFamily="34" charset="-122"/>
                <a:cs typeface="Aptos" pitchFamily="34" charset="-120"/>
              </a:rPr>
              <a:t>Page-level GEO score, schema, metadata, entity density, and technical gaps.</a:t>
            </a:r>
            <a:endParaRPr lang="en-US" sz="1070" dirty="0"/>
          </a:p>
        </p:txBody>
      </p:sp>
      <p:sp>
        <p:nvSpPr>
          <p:cNvPr id="27" name="Shape 25"/>
          <p:cNvSpPr/>
          <p:nvPr/>
        </p:nvSpPr>
        <p:spPr>
          <a:xfrm>
            <a:off x="8214360" y="4060000"/>
            <a:ext cx="3398520" cy="1700000"/>
          </a:xfrm>
          <a:prstGeom prst="roundRect">
            <a:avLst>
              <a:gd name="adj" fmla="val 5161"/>
            </a:avLst>
          </a:prstGeom>
          <a:solidFill>
            <a:srgbClr val="FFFFFF"/>
          </a:solidFill>
          <a:ln w="9525">
            <a:solidFill>
              <a:srgbClr val="D7DEE9"/>
            </a:solidFill>
            <a:prstDash val="solid"/>
          </a:ln>
        </p:spPr>
        <p:txBody>
          <a:bodyPr/>
          <a:lstStyle/>
          <a:p>
            <a:endParaRPr lang="en-US"/>
          </a:p>
        </p:txBody>
      </p:sp>
      <p:sp>
        <p:nvSpPr>
          <p:cNvPr id="28" name="Shape 26"/>
          <p:cNvSpPr/>
          <p:nvPr/>
        </p:nvSpPr>
        <p:spPr>
          <a:xfrm>
            <a:off x="8214360" y="4060000"/>
            <a:ext cx="64008" cy="1700000"/>
          </a:xfrm>
          <a:prstGeom prst="rect">
            <a:avLst/>
          </a:prstGeom>
          <a:solidFill>
            <a:srgbClr val="4A8CF0"/>
          </a:solidFill>
          <a:ln w="12700">
            <a:solidFill>
              <a:srgbClr val="4A8CF0">
                <a:alpha val="0"/>
              </a:srgbClr>
            </a:solidFill>
            <a:prstDash val="solid"/>
          </a:ln>
        </p:spPr>
        <p:txBody>
          <a:bodyPr/>
          <a:lstStyle/>
          <a:p>
            <a:endParaRPr lang="en-US"/>
          </a:p>
        </p:txBody>
      </p:sp>
      <p:sp>
        <p:nvSpPr>
          <p:cNvPr id="29" name="Text 27"/>
          <p:cNvSpPr/>
          <p:nvPr/>
        </p:nvSpPr>
        <p:spPr>
          <a:xfrm>
            <a:off x="8442960" y="4455086"/>
            <a:ext cx="2941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Brand presence</a:t>
            </a:r>
            <a:endParaRPr lang="en-US" sz="1400" dirty="0"/>
          </a:p>
        </p:txBody>
      </p:sp>
      <p:sp>
        <p:nvSpPr>
          <p:cNvPr id="30" name="Text 28"/>
          <p:cNvSpPr/>
          <p:nvPr/>
        </p:nvSpPr>
        <p:spPr>
          <a:xfrm>
            <a:off x="8442960" y="4793414"/>
            <a:ext cx="2941320" cy="900000"/>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AI Footprint</a:t>
            </a:r>
            <a:endParaRPr lang="en-US" sz="1070" dirty="0"/>
          </a:p>
          <a:p>
            <a:pPr marL="0" indent="0" algn="l">
              <a:buNone/>
            </a:pPr>
            <a:r>
              <a:rPr lang="en-US" sz="1070" dirty="0">
                <a:solidFill>
                  <a:srgbClr val="334155"/>
                </a:solidFill>
                <a:latin typeface="Aptos" pitchFamily="34" charset="0"/>
                <a:ea typeface="Aptos" pitchFamily="34" charset="-122"/>
                <a:cs typeface="Aptos" pitchFamily="34" charset="-120"/>
              </a:rPr>
              <a:t>Consistency across search, social, directories, maps, and authority platforms.</a:t>
            </a:r>
            <a:endParaRPr lang="en-US" sz="107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94360" y="310896"/>
            <a:ext cx="6400800" cy="256032"/>
          </a:xfrm>
          <a:prstGeom prst="rect">
            <a:avLst/>
          </a:prstGeom>
          <a:noFill/>
          <a:ln/>
        </p:spPr>
        <p:txBody>
          <a:bodyPr wrap="square" lIns="381" tIns="381" rIns="381" bIns="381" rtlCol="0" anchor="t">
            <a:normAutofit/>
          </a:bodyPr>
          <a:lstStyle/>
          <a:p>
            <a:pPr marL="0" indent="0" algn="l">
              <a:buNone/>
            </a:pPr>
            <a:r>
              <a:rPr lang="en-US" sz="900" b="1" dirty="0">
                <a:solidFill>
                  <a:srgbClr val="1F6FEB"/>
                </a:solidFill>
                <a:latin typeface="Aptos" pitchFamily="34" charset="0"/>
                <a:ea typeface="Aptos" pitchFamily="34" charset="-122"/>
                <a:cs typeface="Aptos" pitchFamily="34" charset="-120"/>
              </a:rPr>
              <a:t>GET FOUND IN AI SEARCH</a:t>
            </a:r>
            <a:endParaRPr lang="en-US" sz="900" dirty="0"/>
          </a:p>
        </p:txBody>
      </p:sp>
      <p:sp>
        <p:nvSpPr>
          <p:cNvPr id="3" name="Text 1"/>
          <p:cNvSpPr/>
          <p:nvPr/>
        </p:nvSpPr>
        <p:spPr>
          <a:xfrm>
            <a:off x="594360" y="621792"/>
            <a:ext cx="8321040" cy="566928"/>
          </a:xfrm>
          <a:prstGeom prst="rect">
            <a:avLst/>
          </a:prstGeom>
          <a:noFill/>
          <a:ln/>
        </p:spPr>
        <p:txBody>
          <a:bodyPr wrap="square" lIns="381" tIns="381" rIns="381" bIns="381" rtlCol="0" anchor="t">
            <a:normAutofit/>
          </a:bodyPr>
          <a:lstStyle/>
          <a:p>
            <a:pPr marL="0" indent="0" algn="l">
              <a:buNone/>
            </a:pPr>
            <a:r>
              <a:rPr lang="en-US" sz="2800" b="1" dirty="0">
                <a:solidFill>
                  <a:srgbClr val="17213B"/>
                </a:solidFill>
                <a:latin typeface="Aptos Display" pitchFamily="34" charset="0"/>
                <a:ea typeface="Aptos Display" pitchFamily="34" charset="-122"/>
                <a:cs typeface="Aptos Display" pitchFamily="34" charset="-120"/>
              </a:rPr>
              <a:t>Your external AI visibility baseline</a:t>
            </a:r>
            <a:endParaRPr lang="en-US" sz="2800" dirty="0"/>
          </a:p>
        </p:txBody>
      </p:sp>
      <p:sp>
        <p:nvSpPr>
          <p:cNvPr id="4" name="Shape 2"/>
          <p:cNvSpPr/>
          <p:nvPr/>
        </p:nvSpPr>
        <p:spPr>
          <a:xfrm>
            <a:off x="594360" y="1307592"/>
            <a:ext cx="11018520" cy="0"/>
          </a:xfrm>
          <a:prstGeom prst="line">
            <a:avLst/>
          </a:prstGeom>
          <a:noFill/>
          <a:ln w="9525">
            <a:solidFill>
              <a:srgbClr val="CBD5E1"/>
            </a:solidFill>
            <a:prstDash val="solid"/>
          </a:ln>
        </p:spPr>
        <p:txBody>
          <a:bodyPr/>
          <a:lstStyle/>
          <a:p>
            <a:endParaRPr lang="en-US"/>
          </a:p>
        </p:txBody>
      </p:sp>
      <p:sp>
        <p:nvSpPr>
          <p:cNvPr id="5" name="Text 3"/>
          <p:cNvSpPr/>
          <p:nvPr/>
        </p:nvSpPr>
        <p:spPr>
          <a:xfrm>
            <a:off x="594360" y="6473952"/>
            <a:ext cx="4572000" cy="182880"/>
          </a:xfrm>
          <a:prstGeom prst="rect">
            <a:avLst/>
          </a:prstGeom>
          <a:noFill/>
          <a:ln/>
        </p:spPr>
        <p:txBody>
          <a:bodyPr wrap="square" lIns="381" tIns="381" rIns="381" bIns="381" rtlCol="0" anchor="t">
            <a:normAutofit/>
          </a:bodyPr>
          <a:lstStyle/>
          <a:p>
            <a:pPr marL="0" indent="0" algn="l">
              <a:buNone/>
            </a:pPr>
            <a:r>
              <a:rPr lang="en-US" sz="800" dirty="0">
                <a:solidFill>
                  <a:srgbClr val="64748B"/>
                </a:solidFill>
                <a:latin typeface="Aptos" pitchFamily="34" charset="0"/>
                <a:ea typeface="Aptos" pitchFamily="34" charset="-122"/>
                <a:cs typeface="Aptos" pitchFamily="34" charset="-120"/>
              </a:rPr>
              <a:t>White-label workshop • powered by ai12z</a:t>
            </a:r>
            <a:endParaRPr lang="en-US" sz="800" dirty="0"/>
          </a:p>
        </p:txBody>
      </p:sp>
      <p:sp>
        <p:nvSpPr>
          <p:cNvPr id="6" name="Text 4"/>
          <p:cNvSpPr/>
          <p:nvPr/>
        </p:nvSpPr>
        <p:spPr>
          <a:xfrm>
            <a:off x="11201400" y="6419088"/>
            <a:ext cx="457200" cy="228600"/>
          </a:xfrm>
          <a:prstGeom prst="rect">
            <a:avLst/>
          </a:prstGeom>
          <a:noFill/>
          <a:ln/>
        </p:spPr>
        <p:txBody>
          <a:bodyPr wrap="square" lIns="381" tIns="381" rIns="381" bIns="381" rtlCol="0" anchor="t">
            <a:normAutofit/>
          </a:bodyPr>
          <a:lstStyle/>
          <a:p>
            <a:pPr marL="0" indent="0" algn="r">
              <a:buNone/>
            </a:pPr>
            <a:r>
              <a:rPr lang="en-US" sz="1000" dirty="0">
                <a:solidFill>
                  <a:srgbClr val="64748B"/>
                </a:solidFill>
                <a:latin typeface="Aptos" pitchFamily="34" charset="0"/>
                <a:ea typeface="Aptos" pitchFamily="34" charset="-122"/>
                <a:cs typeface="Aptos" pitchFamily="34" charset="-120"/>
              </a:rPr>
              <a:t>08</a:t>
            </a:r>
            <a:endParaRPr lang="en-US" sz="1000" dirty="0"/>
          </a:p>
        </p:txBody>
      </p:sp>
      <p:sp>
        <p:nvSpPr>
          <p:cNvPr id="7" name="Shape 5"/>
          <p:cNvSpPr/>
          <p:nvPr/>
        </p:nvSpPr>
        <p:spPr>
          <a:xfrm>
            <a:off x="594360" y="1950000"/>
            <a:ext cx="3398520" cy="2700000"/>
          </a:xfrm>
          <a:prstGeom prst="roundRect">
            <a:avLst>
              <a:gd name="adj" fmla="val 5161"/>
            </a:avLst>
          </a:prstGeom>
          <a:solidFill>
            <a:srgbClr val="FFFFFF"/>
          </a:solidFill>
          <a:ln w="9525">
            <a:solidFill>
              <a:srgbClr val="D7DEE9"/>
            </a:solidFill>
            <a:prstDash val="solid"/>
          </a:ln>
        </p:spPr>
        <p:txBody>
          <a:bodyPr/>
          <a:lstStyle/>
          <a:p>
            <a:endParaRPr lang="en-US"/>
          </a:p>
        </p:txBody>
      </p:sp>
      <p:sp>
        <p:nvSpPr>
          <p:cNvPr id="8" name="Text 6"/>
          <p:cNvSpPr/>
          <p:nvPr/>
        </p:nvSpPr>
        <p:spPr>
          <a:xfrm>
            <a:off x="594360" y="2750000"/>
            <a:ext cx="3398520" cy="700000"/>
          </a:xfrm>
          <a:prstGeom prst="rect">
            <a:avLst/>
          </a:prstGeom>
          <a:noFill/>
          <a:ln/>
        </p:spPr>
        <p:txBody>
          <a:bodyPr wrap="square" lIns="381" tIns="381" rIns="381" bIns="381" rtlCol="0" anchor="t">
            <a:normAutofit/>
          </a:bodyPr>
          <a:lstStyle/>
          <a:p>
            <a:pPr marL="0" indent="0" algn="ctr">
              <a:buNone/>
            </a:pPr>
            <a:r>
              <a:rPr lang="en-US" sz="3300" b="1">
                <a:solidFill>
                  <a:srgbClr val="1F6FEB"/>
                </a:solidFill>
                <a:latin typeface="Aptos Display" pitchFamily="34" charset="0"/>
                <a:ea typeface="Aptos Display" pitchFamily="34" charset="-122"/>
                <a:cs typeface="Aptos Display" pitchFamily="34" charset="-120"/>
              </a:rPr>
              <a:t>[XX%]</a:t>
            </a:r>
            <a:endParaRPr lang="en-US" sz="3300" dirty="0"/>
          </a:p>
        </p:txBody>
      </p:sp>
      <p:sp>
        <p:nvSpPr>
          <p:cNvPr id="9" name="Text 7"/>
          <p:cNvSpPr/>
          <p:nvPr/>
        </p:nvSpPr>
        <p:spPr>
          <a:xfrm>
            <a:off x="594360" y="3600000"/>
            <a:ext cx="3398520" cy="292608"/>
          </a:xfrm>
          <a:prstGeom prst="rect">
            <a:avLst/>
          </a:prstGeom>
          <a:noFill/>
          <a:ln/>
        </p:spPr>
        <p:txBody>
          <a:bodyPr wrap="square" lIns="381" tIns="381" rIns="381" bIns="381" rtlCol="0" anchor="t">
            <a:normAutofit/>
          </a:bodyPr>
          <a:lstStyle/>
          <a:p>
            <a:pPr marL="0" indent="0" algn="ctr">
              <a:buNone/>
            </a:pPr>
            <a:r>
              <a:rPr lang="en-US" sz="1300" b="1">
                <a:solidFill>
                  <a:srgbClr val="64748B"/>
                </a:solidFill>
                <a:latin typeface="Aptos" pitchFamily="34" charset="0"/>
                <a:ea typeface="Aptos" pitchFamily="34" charset="-122"/>
                <a:cs typeface="Aptos" pitchFamily="34" charset="-120"/>
              </a:rPr>
              <a:t>Citation rate</a:t>
            </a:r>
            <a:endParaRPr lang="en-US" sz="1300" dirty="0"/>
          </a:p>
        </p:txBody>
      </p:sp>
      <p:sp>
        <p:nvSpPr>
          <p:cNvPr id="10" name="Shape 8"/>
          <p:cNvSpPr/>
          <p:nvPr/>
        </p:nvSpPr>
        <p:spPr>
          <a:xfrm>
            <a:off x="4404360" y="1950000"/>
            <a:ext cx="3398520" cy="2700000"/>
          </a:xfrm>
          <a:prstGeom prst="roundRect">
            <a:avLst>
              <a:gd name="adj" fmla="val 5161"/>
            </a:avLst>
          </a:prstGeom>
          <a:solidFill>
            <a:srgbClr val="FFFFFF"/>
          </a:solidFill>
          <a:ln w="9525">
            <a:solidFill>
              <a:srgbClr val="D7DEE9"/>
            </a:solidFill>
            <a:prstDash val="solid"/>
          </a:ln>
        </p:spPr>
        <p:txBody>
          <a:bodyPr/>
          <a:lstStyle/>
          <a:p>
            <a:endParaRPr lang="en-US"/>
          </a:p>
        </p:txBody>
      </p:sp>
      <p:sp>
        <p:nvSpPr>
          <p:cNvPr id="11" name="Text 9"/>
          <p:cNvSpPr/>
          <p:nvPr/>
        </p:nvSpPr>
        <p:spPr>
          <a:xfrm>
            <a:off x="4404360" y="2750000"/>
            <a:ext cx="3398520" cy="700000"/>
          </a:xfrm>
          <a:prstGeom prst="rect">
            <a:avLst/>
          </a:prstGeom>
          <a:noFill/>
          <a:ln/>
        </p:spPr>
        <p:txBody>
          <a:bodyPr wrap="square" lIns="381" tIns="381" rIns="381" bIns="381" rtlCol="0" anchor="t">
            <a:normAutofit/>
          </a:bodyPr>
          <a:lstStyle/>
          <a:p>
            <a:pPr marL="0" indent="0" algn="ctr">
              <a:buNone/>
            </a:pPr>
            <a:r>
              <a:rPr lang="en-US" sz="3300" b="1">
                <a:solidFill>
                  <a:srgbClr val="17213B"/>
                </a:solidFill>
                <a:latin typeface="Aptos Display" pitchFamily="34" charset="0"/>
                <a:ea typeface="Aptos Display" pitchFamily="34" charset="-122"/>
                <a:cs typeface="Aptos Display" pitchFamily="34" charset="-120"/>
              </a:rPr>
              <a:t>[XX/100]</a:t>
            </a:r>
            <a:endParaRPr lang="en-US" sz="3300" dirty="0"/>
          </a:p>
        </p:txBody>
      </p:sp>
      <p:sp>
        <p:nvSpPr>
          <p:cNvPr id="12" name="Text 10"/>
          <p:cNvSpPr/>
          <p:nvPr/>
        </p:nvSpPr>
        <p:spPr>
          <a:xfrm>
            <a:off x="4404360" y="3600000"/>
            <a:ext cx="3398520" cy="292608"/>
          </a:xfrm>
          <a:prstGeom prst="rect">
            <a:avLst/>
          </a:prstGeom>
          <a:noFill/>
          <a:ln/>
        </p:spPr>
        <p:txBody>
          <a:bodyPr wrap="square" lIns="381" tIns="381" rIns="381" bIns="381" rtlCol="0" anchor="t">
            <a:normAutofit/>
          </a:bodyPr>
          <a:lstStyle/>
          <a:p>
            <a:pPr marL="0" indent="0" algn="ctr">
              <a:buNone/>
            </a:pPr>
            <a:r>
              <a:rPr lang="en-US" sz="1300" b="1">
                <a:solidFill>
                  <a:srgbClr val="64748B"/>
                </a:solidFill>
                <a:latin typeface="Aptos" pitchFamily="34" charset="0"/>
                <a:ea typeface="Aptos" pitchFamily="34" charset="-122"/>
                <a:cs typeface="Aptos" pitchFamily="34" charset="-120"/>
              </a:rPr>
              <a:t>Citation Health Score</a:t>
            </a:r>
            <a:endParaRPr lang="en-US" sz="1300" dirty="0"/>
          </a:p>
        </p:txBody>
      </p:sp>
      <p:sp>
        <p:nvSpPr>
          <p:cNvPr id="13" name="Shape 11"/>
          <p:cNvSpPr/>
          <p:nvPr/>
        </p:nvSpPr>
        <p:spPr>
          <a:xfrm>
            <a:off x="8214360" y="1950000"/>
            <a:ext cx="3398520" cy="2700000"/>
          </a:xfrm>
          <a:prstGeom prst="roundRect">
            <a:avLst>
              <a:gd name="adj" fmla="val 5161"/>
            </a:avLst>
          </a:prstGeom>
          <a:solidFill>
            <a:srgbClr val="FFFFFF"/>
          </a:solidFill>
          <a:ln w="9525">
            <a:solidFill>
              <a:srgbClr val="D7DEE9"/>
            </a:solidFill>
            <a:prstDash val="solid"/>
          </a:ln>
        </p:spPr>
        <p:txBody>
          <a:bodyPr/>
          <a:lstStyle/>
          <a:p>
            <a:endParaRPr lang="en-US"/>
          </a:p>
        </p:txBody>
      </p:sp>
      <p:sp>
        <p:nvSpPr>
          <p:cNvPr id="14" name="Text 12"/>
          <p:cNvSpPr/>
          <p:nvPr/>
        </p:nvSpPr>
        <p:spPr>
          <a:xfrm>
            <a:off x="8214360" y="2750000"/>
            <a:ext cx="3398520" cy="700000"/>
          </a:xfrm>
          <a:prstGeom prst="rect">
            <a:avLst/>
          </a:prstGeom>
          <a:noFill/>
          <a:ln/>
        </p:spPr>
        <p:txBody>
          <a:bodyPr wrap="square" lIns="381" tIns="381" rIns="381" bIns="381" rtlCol="0" anchor="t">
            <a:normAutofit/>
          </a:bodyPr>
          <a:lstStyle/>
          <a:p>
            <a:pPr marL="0" indent="0" algn="ctr">
              <a:buNone/>
            </a:pPr>
            <a:r>
              <a:rPr lang="en-US" sz="3300" b="1">
                <a:solidFill>
                  <a:srgbClr val="4A8CF0"/>
                </a:solidFill>
                <a:latin typeface="Aptos Display" pitchFamily="34" charset="0"/>
                <a:ea typeface="Aptos Display" pitchFamily="34" charset="-122"/>
                <a:cs typeface="Aptos Display" pitchFamily="34" charset="-120"/>
              </a:rPr>
              <a:t>[NAME]</a:t>
            </a:r>
            <a:endParaRPr lang="en-US" sz="3300" dirty="0"/>
          </a:p>
        </p:txBody>
      </p:sp>
      <p:sp>
        <p:nvSpPr>
          <p:cNvPr id="15" name="Text 13"/>
          <p:cNvSpPr/>
          <p:nvPr/>
        </p:nvSpPr>
        <p:spPr>
          <a:xfrm>
            <a:off x="8214360" y="3600000"/>
            <a:ext cx="3398520" cy="292608"/>
          </a:xfrm>
          <a:prstGeom prst="rect">
            <a:avLst/>
          </a:prstGeom>
          <a:noFill/>
          <a:ln/>
        </p:spPr>
        <p:txBody>
          <a:bodyPr wrap="square" lIns="381" tIns="381" rIns="381" bIns="381" rtlCol="0" anchor="t">
            <a:normAutofit/>
          </a:bodyPr>
          <a:lstStyle/>
          <a:p>
            <a:pPr marL="0" indent="0" algn="ctr">
              <a:buNone/>
            </a:pPr>
            <a:r>
              <a:rPr lang="en-US" sz="1300" b="1">
                <a:solidFill>
                  <a:srgbClr val="64748B"/>
                </a:solidFill>
                <a:latin typeface="Aptos" pitchFamily="34" charset="0"/>
                <a:ea typeface="Aptos" pitchFamily="34" charset="-122"/>
                <a:cs typeface="Aptos" pitchFamily="34" charset="-120"/>
              </a:rPr>
              <a:t>Most visible competitor</a:t>
            </a:r>
            <a:endParaRPr lang="en-US" sz="1300" dirty="0"/>
          </a:p>
        </p:txBody>
      </p:sp>
      <p:sp>
        <p:nvSpPr>
          <p:cNvPr id="16" name="Text 14"/>
          <p:cNvSpPr/>
          <p:nvPr/>
        </p:nvSpPr>
        <p:spPr>
          <a:xfrm>
            <a:off x="594360" y="5050000"/>
            <a:ext cx="11018520" cy="731520"/>
          </a:xfrm>
          <a:prstGeom prst="rect">
            <a:avLst/>
          </a:prstGeom>
          <a:noFill/>
          <a:ln/>
        </p:spPr>
        <p:txBody>
          <a:bodyPr wrap="square" lIns="381" tIns="381" rIns="381" bIns="381" rtlCol="0" anchor="t">
            <a:normAutofit/>
          </a:bodyPr>
          <a:lstStyle/>
          <a:p>
            <a:pPr marL="0" indent="0" algn="ctr">
              <a:buNone/>
            </a:pPr>
            <a:r>
              <a:rPr lang="en-US" sz="1500" b="1" dirty="0">
                <a:solidFill>
                  <a:srgbClr val="17213B"/>
                </a:solidFill>
                <a:latin typeface="Aptos" pitchFamily="34" charset="0"/>
                <a:ea typeface="Aptos" pitchFamily="34" charset="-122"/>
                <a:cs typeface="Aptos" pitchFamily="34" charset="-120"/>
              </a:rPr>
              <a:t>Replace these placeholders with prepared client results. Use comparable questions, engines, regions, and dates when retesting.</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94360" y="310896"/>
            <a:ext cx="6400800" cy="256032"/>
          </a:xfrm>
          <a:prstGeom prst="rect">
            <a:avLst/>
          </a:prstGeom>
          <a:noFill/>
          <a:ln/>
        </p:spPr>
        <p:txBody>
          <a:bodyPr wrap="square" lIns="381" tIns="381" rIns="381" bIns="381" rtlCol="0" anchor="t">
            <a:normAutofit/>
          </a:bodyPr>
          <a:lstStyle/>
          <a:p>
            <a:pPr marL="0" indent="0" algn="l">
              <a:buNone/>
            </a:pPr>
            <a:r>
              <a:rPr lang="en-US" sz="900" b="1" dirty="0">
                <a:solidFill>
                  <a:srgbClr val="1F6FEB"/>
                </a:solidFill>
                <a:latin typeface="Aptos" pitchFamily="34" charset="0"/>
                <a:ea typeface="Aptos" pitchFamily="34" charset="-122"/>
                <a:cs typeface="Aptos" pitchFamily="34" charset="-120"/>
              </a:rPr>
              <a:t>GET FOUND IN AI SEARCH</a:t>
            </a:r>
            <a:endParaRPr lang="en-US" sz="900" dirty="0"/>
          </a:p>
        </p:txBody>
      </p:sp>
      <p:sp>
        <p:nvSpPr>
          <p:cNvPr id="3" name="Text 1"/>
          <p:cNvSpPr/>
          <p:nvPr/>
        </p:nvSpPr>
        <p:spPr>
          <a:xfrm>
            <a:off x="594360" y="621792"/>
            <a:ext cx="8321040" cy="566928"/>
          </a:xfrm>
          <a:prstGeom prst="rect">
            <a:avLst/>
          </a:prstGeom>
          <a:noFill/>
          <a:ln/>
        </p:spPr>
        <p:txBody>
          <a:bodyPr wrap="square" lIns="381" tIns="381" rIns="381" bIns="381" rtlCol="0" anchor="t">
            <a:normAutofit/>
          </a:bodyPr>
          <a:lstStyle/>
          <a:p>
            <a:pPr marL="0" indent="0" algn="l">
              <a:buNone/>
            </a:pPr>
            <a:r>
              <a:rPr lang="en-US" sz="2800" b="1" dirty="0">
                <a:solidFill>
                  <a:srgbClr val="17213B"/>
                </a:solidFill>
                <a:latin typeface="Aptos Display" pitchFamily="34" charset="0"/>
                <a:ea typeface="Aptos Display" pitchFamily="34" charset="-122"/>
                <a:cs typeface="Aptos Display" pitchFamily="34" charset="-120"/>
              </a:rPr>
              <a:t>The useful findings explain where the opportunity sits</a:t>
            </a:r>
            <a:endParaRPr lang="en-US" sz="2800" dirty="0"/>
          </a:p>
        </p:txBody>
      </p:sp>
      <p:sp>
        <p:nvSpPr>
          <p:cNvPr id="4" name="Shape 2"/>
          <p:cNvSpPr/>
          <p:nvPr/>
        </p:nvSpPr>
        <p:spPr>
          <a:xfrm>
            <a:off x="594360" y="1307592"/>
            <a:ext cx="11018520" cy="0"/>
          </a:xfrm>
          <a:prstGeom prst="line">
            <a:avLst/>
          </a:prstGeom>
          <a:noFill/>
          <a:ln w="9525">
            <a:solidFill>
              <a:srgbClr val="CBD5E1"/>
            </a:solidFill>
            <a:prstDash val="solid"/>
          </a:ln>
        </p:spPr>
        <p:txBody>
          <a:bodyPr/>
          <a:lstStyle/>
          <a:p>
            <a:endParaRPr lang="en-US"/>
          </a:p>
        </p:txBody>
      </p:sp>
      <p:sp>
        <p:nvSpPr>
          <p:cNvPr id="5" name="Text 3"/>
          <p:cNvSpPr/>
          <p:nvPr/>
        </p:nvSpPr>
        <p:spPr>
          <a:xfrm>
            <a:off x="594360" y="6473952"/>
            <a:ext cx="4572000" cy="182880"/>
          </a:xfrm>
          <a:prstGeom prst="rect">
            <a:avLst/>
          </a:prstGeom>
          <a:noFill/>
          <a:ln/>
        </p:spPr>
        <p:txBody>
          <a:bodyPr wrap="square" lIns="381" tIns="381" rIns="381" bIns="381" rtlCol="0" anchor="t">
            <a:normAutofit/>
          </a:bodyPr>
          <a:lstStyle/>
          <a:p>
            <a:pPr marL="0" indent="0" algn="l">
              <a:buNone/>
            </a:pPr>
            <a:r>
              <a:rPr lang="en-US" sz="800" dirty="0">
                <a:solidFill>
                  <a:srgbClr val="64748B"/>
                </a:solidFill>
                <a:latin typeface="Aptos" pitchFamily="34" charset="0"/>
                <a:ea typeface="Aptos" pitchFamily="34" charset="-122"/>
                <a:cs typeface="Aptos" pitchFamily="34" charset="-120"/>
              </a:rPr>
              <a:t>White-label workshop • powered by ai12z</a:t>
            </a:r>
            <a:endParaRPr lang="en-US" sz="800" dirty="0"/>
          </a:p>
        </p:txBody>
      </p:sp>
      <p:sp>
        <p:nvSpPr>
          <p:cNvPr id="6" name="Text 4"/>
          <p:cNvSpPr/>
          <p:nvPr/>
        </p:nvSpPr>
        <p:spPr>
          <a:xfrm>
            <a:off x="11201400" y="6419088"/>
            <a:ext cx="457200" cy="228600"/>
          </a:xfrm>
          <a:prstGeom prst="rect">
            <a:avLst/>
          </a:prstGeom>
          <a:noFill/>
          <a:ln/>
        </p:spPr>
        <p:txBody>
          <a:bodyPr wrap="square" lIns="381" tIns="381" rIns="381" bIns="381" rtlCol="0" anchor="t">
            <a:normAutofit/>
          </a:bodyPr>
          <a:lstStyle/>
          <a:p>
            <a:pPr marL="0" indent="0" algn="r">
              <a:buNone/>
            </a:pPr>
            <a:r>
              <a:rPr lang="en-US" sz="1000" dirty="0">
                <a:solidFill>
                  <a:srgbClr val="64748B"/>
                </a:solidFill>
                <a:latin typeface="Aptos" pitchFamily="34" charset="0"/>
                <a:ea typeface="Aptos" pitchFamily="34" charset="-122"/>
                <a:cs typeface="Aptos" pitchFamily="34" charset="-120"/>
              </a:rPr>
              <a:t>09</a:t>
            </a:r>
            <a:endParaRPr lang="en-US" sz="1000" dirty="0"/>
          </a:p>
        </p:txBody>
      </p:sp>
      <p:sp>
        <p:nvSpPr>
          <p:cNvPr id="7" name="Shape 5"/>
          <p:cNvSpPr/>
          <p:nvPr/>
        </p:nvSpPr>
        <p:spPr>
          <a:xfrm>
            <a:off x="594360" y="1950000"/>
            <a:ext cx="5303520" cy="1700000"/>
          </a:xfrm>
          <a:prstGeom prst="roundRect">
            <a:avLst>
              <a:gd name="adj" fmla="val 5063"/>
            </a:avLst>
          </a:prstGeom>
          <a:solidFill>
            <a:srgbClr val="FFFFFF"/>
          </a:solidFill>
          <a:ln w="9525">
            <a:solidFill>
              <a:srgbClr val="D7DEE9"/>
            </a:solidFill>
            <a:prstDash val="solid"/>
          </a:ln>
        </p:spPr>
        <p:txBody>
          <a:bodyPr/>
          <a:lstStyle/>
          <a:p>
            <a:endParaRPr lang="en-US"/>
          </a:p>
        </p:txBody>
      </p:sp>
      <p:sp>
        <p:nvSpPr>
          <p:cNvPr id="8" name="Shape 6"/>
          <p:cNvSpPr/>
          <p:nvPr/>
        </p:nvSpPr>
        <p:spPr>
          <a:xfrm>
            <a:off x="594360" y="1950000"/>
            <a:ext cx="64008" cy="1700000"/>
          </a:xfrm>
          <a:prstGeom prst="rect">
            <a:avLst/>
          </a:prstGeom>
          <a:solidFill>
            <a:srgbClr val="1E9E6A"/>
          </a:solidFill>
          <a:ln w="12700">
            <a:solidFill>
              <a:srgbClr val="1E9E6A">
                <a:alpha val="0"/>
              </a:srgbClr>
            </a:solidFill>
            <a:prstDash val="solid"/>
          </a:ln>
        </p:spPr>
        <p:txBody>
          <a:bodyPr/>
          <a:lstStyle/>
          <a:p>
            <a:endParaRPr lang="en-US"/>
          </a:p>
        </p:txBody>
      </p:sp>
      <p:sp>
        <p:nvSpPr>
          <p:cNvPr id="9" name="Text 7"/>
          <p:cNvSpPr/>
          <p:nvPr/>
        </p:nvSpPr>
        <p:spPr>
          <a:xfrm>
            <a:off x="822960" y="2535586"/>
            <a:ext cx="4846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Winning</a:t>
            </a:r>
            <a:endParaRPr lang="en-US" sz="1400" dirty="0"/>
          </a:p>
        </p:txBody>
      </p:sp>
      <p:sp>
        <p:nvSpPr>
          <p:cNvPr id="10" name="Text 8"/>
          <p:cNvSpPr/>
          <p:nvPr/>
        </p:nvSpPr>
        <p:spPr>
          <a:xfrm>
            <a:off x="822960" y="2873914"/>
            <a:ext cx="4846320" cy="804672"/>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[Question/topic where the client is cited and well positioned.]</a:t>
            </a:r>
            <a:endParaRPr lang="en-US" sz="1070" dirty="0"/>
          </a:p>
        </p:txBody>
      </p:sp>
      <p:sp>
        <p:nvSpPr>
          <p:cNvPr id="11" name="Shape 9"/>
          <p:cNvSpPr/>
          <p:nvPr/>
        </p:nvSpPr>
        <p:spPr>
          <a:xfrm>
            <a:off x="6309360" y="1950000"/>
            <a:ext cx="5303520" cy="1700000"/>
          </a:xfrm>
          <a:prstGeom prst="roundRect">
            <a:avLst>
              <a:gd name="adj" fmla="val 5063"/>
            </a:avLst>
          </a:prstGeom>
          <a:solidFill>
            <a:srgbClr val="FFFFFF"/>
          </a:solidFill>
          <a:ln w="9525">
            <a:solidFill>
              <a:srgbClr val="D7DEE9"/>
            </a:solidFill>
            <a:prstDash val="solid"/>
          </a:ln>
        </p:spPr>
        <p:txBody>
          <a:bodyPr/>
          <a:lstStyle/>
          <a:p>
            <a:endParaRPr lang="en-US"/>
          </a:p>
        </p:txBody>
      </p:sp>
      <p:sp>
        <p:nvSpPr>
          <p:cNvPr id="12" name="Shape 10"/>
          <p:cNvSpPr/>
          <p:nvPr/>
        </p:nvSpPr>
        <p:spPr>
          <a:xfrm>
            <a:off x="6309360" y="1950000"/>
            <a:ext cx="64008" cy="1700000"/>
          </a:xfrm>
          <a:prstGeom prst="rect">
            <a:avLst/>
          </a:prstGeom>
          <a:solidFill>
            <a:srgbClr val="D97706"/>
          </a:solidFill>
          <a:ln w="12700">
            <a:solidFill>
              <a:srgbClr val="D97706">
                <a:alpha val="0"/>
              </a:srgbClr>
            </a:solidFill>
            <a:prstDash val="solid"/>
          </a:ln>
        </p:spPr>
        <p:txBody>
          <a:bodyPr/>
          <a:lstStyle/>
          <a:p>
            <a:endParaRPr lang="en-US"/>
          </a:p>
        </p:txBody>
      </p:sp>
      <p:sp>
        <p:nvSpPr>
          <p:cNvPr id="13" name="Text 11"/>
          <p:cNvSpPr/>
          <p:nvPr/>
        </p:nvSpPr>
        <p:spPr>
          <a:xfrm>
            <a:off x="6537960" y="2535586"/>
            <a:ext cx="4846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Competitor advantage</a:t>
            </a:r>
            <a:endParaRPr lang="en-US" sz="1400" dirty="0"/>
          </a:p>
        </p:txBody>
      </p:sp>
      <p:sp>
        <p:nvSpPr>
          <p:cNvPr id="14" name="Text 12"/>
          <p:cNvSpPr/>
          <p:nvPr/>
        </p:nvSpPr>
        <p:spPr>
          <a:xfrm>
            <a:off x="6537960" y="2873914"/>
            <a:ext cx="4846320" cy="804672"/>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[Category or question where another organization appears instead.]</a:t>
            </a:r>
            <a:endParaRPr lang="en-US" sz="1070" dirty="0"/>
          </a:p>
        </p:txBody>
      </p:sp>
      <p:sp>
        <p:nvSpPr>
          <p:cNvPr id="15" name="Shape 13"/>
          <p:cNvSpPr/>
          <p:nvPr/>
        </p:nvSpPr>
        <p:spPr>
          <a:xfrm>
            <a:off x="594360" y="4060000"/>
            <a:ext cx="5303520" cy="1700000"/>
          </a:xfrm>
          <a:prstGeom prst="roundRect">
            <a:avLst>
              <a:gd name="adj" fmla="val 5063"/>
            </a:avLst>
          </a:prstGeom>
          <a:solidFill>
            <a:srgbClr val="FFFFFF"/>
          </a:solidFill>
          <a:ln w="9525">
            <a:solidFill>
              <a:srgbClr val="D7DEE9"/>
            </a:solidFill>
            <a:prstDash val="solid"/>
          </a:ln>
        </p:spPr>
        <p:txBody>
          <a:bodyPr/>
          <a:lstStyle/>
          <a:p>
            <a:endParaRPr lang="en-US"/>
          </a:p>
        </p:txBody>
      </p:sp>
      <p:sp>
        <p:nvSpPr>
          <p:cNvPr id="16" name="Shape 14"/>
          <p:cNvSpPr/>
          <p:nvPr/>
        </p:nvSpPr>
        <p:spPr>
          <a:xfrm>
            <a:off x="594360" y="4060000"/>
            <a:ext cx="64008" cy="1700000"/>
          </a:xfrm>
          <a:prstGeom prst="rect">
            <a:avLst/>
          </a:prstGeom>
          <a:solidFill>
            <a:srgbClr val="1F6FEB"/>
          </a:solidFill>
          <a:ln w="12700">
            <a:solidFill>
              <a:srgbClr val="1F6FEB">
                <a:alpha val="0"/>
              </a:srgbClr>
            </a:solidFill>
            <a:prstDash val="solid"/>
          </a:ln>
        </p:spPr>
        <p:txBody>
          <a:bodyPr/>
          <a:lstStyle/>
          <a:p>
            <a:endParaRPr lang="en-US"/>
          </a:p>
        </p:txBody>
      </p:sp>
      <p:sp>
        <p:nvSpPr>
          <p:cNvPr id="17" name="Text 15"/>
          <p:cNvSpPr/>
          <p:nvPr/>
        </p:nvSpPr>
        <p:spPr>
          <a:xfrm>
            <a:off x="822960" y="4645586"/>
            <a:ext cx="4846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Content gap</a:t>
            </a:r>
            <a:endParaRPr lang="en-US" sz="1400" dirty="0"/>
          </a:p>
        </p:txBody>
      </p:sp>
      <p:sp>
        <p:nvSpPr>
          <p:cNvPr id="18" name="Text 16"/>
          <p:cNvSpPr/>
          <p:nvPr/>
        </p:nvSpPr>
        <p:spPr>
          <a:xfrm>
            <a:off x="822960" y="4983914"/>
            <a:ext cx="4846320" cy="804672"/>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[Missing page, proof point, comparison, FAQ, or answer.]</a:t>
            </a:r>
            <a:endParaRPr lang="en-US" sz="1070" dirty="0"/>
          </a:p>
        </p:txBody>
      </p:sp>
      <p:sp>
        <p:nvSpPr>
          <p:cNvPr id="19" name="Shape 17"/>
          <p:cNvSpPr/>
          <p:nvPr/>
        </p:nvSpPr>
        <p:spPr>
          <a:xfrm>
            <a:off x="6309360" y="4060000"/>
            <a:ext cx="5303520" cy="1700000"/>
          </a:xfrm>
          <a:prstGeom prst="roundRect">
            <a:avLst>
              <a:gd name="adj" fmla="val 5063"/>
            </a:avLst>
          </a:prstGeom>
          <a:solidFill>
            <a:srgbClr val="FFFFFF"/>
          </a:solidFill>
          <a:ln w="9525">
            <a:solidFill>
              <a:srgbClr val="D7DEE9"/>
            </a:solidFill>
            <a:prstDash val="solid"/>
          </a:ln>
        </p:spPr>
        <p:txBody>
          <a:bodyPr/>
          <a:lstStyle/>
          <a:p>
            <a:endParaRPr lang="en-US"/>
          </a:p>
        </p:txBody>
      </p:sp>
      <p:sp>
        <p:nvSpPr>
          <p:cNvPr id="20" name="Shape 18"/>
          <p:cNvSpPr/>
          <p:nvPr/>
        </p:nvSpPr>
        <p:spPr>
          <a:xfrm>
            <a:off x="6309360" y="4060000"/>
            <a:ext cx="64008" cy="1700000"/>
          </a:xfrm>
          <a:prstGeom prst="rect">
            <a:avLst/>
          </a:prstGeom>
          <a:solidFill>
            <a:srgbClr val="17213B"/>
          </a:solidFill>
          <a:ln w="12700">
            <a:solidFill>
              <a:srgbClr val="17213B">
                <a:alpha val="0"/>
              </a:srgbClr>
            </a:solidFill>
            <a:prstDash val="solid"/>
          </a:ln>
        </p:spPr>
        <p:txBody>
          <a:bodyPr/>
          <a:lstStyle/>
          <a:p>
            <a:endParaRPr lang="en-US"/>
          </a:p>
        </p:txBody>
      </p:sp>
      <p:sp>
        <p:nvSpPr>
          <p:cNvPr id="21" name="Text 19"/>
          <p:cNvSpPr/>
          <p:nvPr/>
        </p:nvSpPr>
        <p:spPr>
          <a:xfrm>
            <a:off x="6537960" y="4645586"/>
            <a:ext cx="4846320" cy="256032"/>
          </a:xfrm>
          <a:prstGeom prst="rect">
            <a:avLst/>
          </a:prstGeom>
          <a:noFill/>
          <a:ln/>
        </p:spPr>
        <p:txBody>
          <a:bodyPr wrap="square" lIns="381" tIns="381" rIns="381" bIns="381" rtlCol="0" anchor="t">
            <a:normAutofit/>
          </a:bodyPr>
          <a:lstStyle/>
          <a:p>
            <a:pPr marL="0" indent="0" algn="l">
              <a:buNone/>
            </a:pPr>
            <a:r>
              <a:rPr lang="en-US" sz="1400" b="1" dirty="0">
                <a:solidFill>
                  <a:srgbClr val="17213B"/>
                </a:solidFill>
                <a:latin typeface="Aptos" pitchFamily="34" charset="0"/>
                <a:ea typeface="Aptos" pitchFamily="34" charset="-122"/>
                <a:cs typeface="Aptos" pitchFamily="34" charset="-120"/>
              </a:rPr>
              <a:t>Distribution gap</a:t>
            </a:r>
            <a:endParaRPr lang="en-US" sz="1400" dirty="0"/>
          </a:p>
        </p:txBody>
      </p:sp>
      <p:sp>
        <p:nvSpPr>
          <p:cNvPr id="22" name="Text 20"/>
          <p:cNvSpPr/>
          <p:nvPr/>
        </p:nvSpPr>
        <p:spPr>
          <a:xfrm>
            <a:off x="6537960" y="4983914"/>
            <a:ext cx="4846320" cy="804672"/>
          </a:xfrm>
          <a:prstGeom prst="rect">
            <a:avLst/>
          </a:prstGeom>
          <a:noFill/>
          <a:ln/>
        </p:spPr>
        <p:txBody>
          <a:bodyPr wrap="square" lIns="381" tIns="381" rIns="381" bIns="381" rtlCol="0" anchor="t">
            <a:normAutofit/>
          </a:bodyPr>
          <a:lstStyle/>
          <a:p>
            <a:pPr marL="0" indent="0" algn="l">
              <a:buNone/>
            </a:pPr>
            <a:r>
              <a:rPr lang="en-US" sz="1070" dirty="0">
                <a:solidFill>
                  <a:srgbClr val="334155"/>
                </a:solidFill>
                <a:latin typeface="Aptos" pitchFamily="34" charset="0"/>
                <a:ea typeface="Aptos" pitchFamily="34" charset="-122"/>
                <a:cs typeface="Aptos" pitchFamily="34" charset="-120"/>
              </a:rPr>
              <a:t>[Good content exists but is not being surfaced or cited externally.]</a:t>
            </a:r>
            <a:endParaRPr lang="en-US" sz="107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55</TotalTime>
  <Words>2712</Words>
  <Application>Microsoft Macintosh PowerPoint</Application>
  <PresentationFormat>Widescreen</PresentationFormat>
  <Paragraphs>274</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ai12z</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 Found in AI Search — Agency Program</dc:title>
  <dc:subject>White-label AI Discoverability Workshop</dc:subject>
  <dc:creator>ai12z</dc:creator>
  <cp:lastModifiedBy>Bill Rogers</cp:lastModifiedBy>
  <cp:revision>2</cp:revision>
  <dcterms:created xsi:type="dcterms:W3CDTF">2026-07-27T18:05:24Z</dcterms:created>
  <dcterms:modified xsi:type="dcterms:W3CDTF">2026-07-27T19:02:22Z</dcterms:modified>
</cp:coreProperties>
</file>